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36"/>
  </p:notesMasterIdLst>
  <p:handoutMasterIdLst>
    <p:handoutMasterId r:id="rId37"/>
  </p:handoutMasterIdLst>
  <p:sldIdLst>
    <p:sldId id="418" r:id="rId3"/>
    <p:sldId id="419" r:id="rId4"/>
    <p:sldId id="420" r:id="rId5"/>
    <p:sldId id="421" r:id="rId6"/>
    <p:sldId id="422" r:id="rId7"/>
    <p:sldId id="423" r:id="rId8"/>
    <p:sldId id="424" r:id="rId9"/>
    <p:sldId id="366" r:id="rId10"/>
    <p:sldId id="426" r:id="rId11"/>
    <p:sldId id="887" r:id="rId12"/>
    <p:sldId id="428" r:id="rId13"/>
    <p:sldId id="430" r:id="rId14"/>
    <p:sldId id="355" r:id="rId15"/>
    <p:sldId id="367" r:id="rId16"/>
    <p:sldId id="480" r:id="rId17"/>
    <p:sldId id="481" r:id="rId18"/>
    <p:sldId id="482" r:id="rId19"/>
    <p:sldId id="483" r:id="rId20"/>
    <p:sldId id="368" r:id="rId21"/>
    <p:sldId id="435" r:id="rId22"/>
    <p:sldId id="369" r:id="rId23"/>
    <p:sldId id="370" r:id="rId24"/>
    <p:sldId id="888" r:id="rId25"/>
    <p:sldId id="889" r:id="rId26"/>
    <p:sldId id="830" r:id="rId27"/>
    <p:sldId id="832" r:id="rId28"/>
    <p:sldId id="827" r:id="rId29"/>
    <p:sldId id="833" r:id="rId30"/>
    <p:sldId id="836" r:id="rId31"/>
    <p:sldId id="831" r:id="rId32"/>
    <p:sldId id="437" r:id="rId33"/>
    <p:sldId id="485" r:id="rId34"/>
    <p:sldId id="440" r:id="rId35"/>
  </p:sldIdLst>
  <p:sldSz cx="9144000" cy="6858000" type="screen4x3"/>
  <p:notesSz cx="6805613" cy="99393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0">
          <p15:clr>
            <a:srgbClr val="A4A3A4"/>
          </p15:clr>
        </p15:guide>
        <p15:guide id="2" pos="54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81"/>
    <p:restoredTop sz="68798"/>
  </p:normalViewPr>
  <p:slideViewPr>
    <p:cSldViewPr>
      <p:cViewPr varScale="1">
        <p:scale>
          <a:sx n="70" d="100"/>
          <a:sy n="70" d="100"/>
        </p:scale>
        <p:origin x="640" y="192"/>
      </p:cViewPr>
      <p:guideLst>
        <p:guide orient="horz" pos="3810"/>
        <p:guide pos="54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CF6F148-FC10-C237-E612-873A39CF09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3F0DAB7-0AC2-C219-57BB-00D209770A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794EEE4-1883-B946-B73A-EE7E80440D2F}" type="datetimeFigureOut">
              <a:rPr lang="sv-SE" altLang="en-SE"/>
              <a:pPr>
                <a:defRPr/>
              </a:pPr>
              <a:t>2025-04-28</a:t>
            </a:fld>
            <a:endParaRPr lang="sv-SE" altLang="en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6DF0CF8-FA0E-32AD-CA75-3C3A6F33CE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243755-BEC6-4BAC-C8CD-9A6FC52733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827C0CB-EB2A-C44E-85FE-9349B300E784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D66B2B6-23A8-759B-30CC-6E363549E6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31D7E07-4862-0B67-232C-27E845309B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AC972EB-2DCC-AD8C-AF02-30DACEFF3DF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9676E20-8971-B6F1-EE5C-7BE45C4ED4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 noProof="0"/>
              <a:t>Klicka här för att ändra format på bakgrundstexten</a:t>
            </a:r>
          </a:p>
          <a:p>
            <a:pPr lvl="1"/>
            <a:r>
              <a:rPr lang="sv-SE" altLang="en-SE" noProof="0"/>
              <a:t>Nivå två</a:t>
            </a:r>
          </a:p>
          <a:p>
            <a:pPr lvl="2"/>
            <a:r>
              <a:rPr lang="sv-SE" altLang="en-SE" noProof="0"/>
              <a:t>Nivå tre</a:t>
            </a:r>
          </a:p>
          <a:p>
            <a:pPr lvl="3"/>
            <a:r>
              <a:rPr lang="sv-SE" altLang="en-SE" noProof="0"/>
              <a:t>Nivå fyra</a:t>
            </a:r>
          </a:p>
          <a:p>
            <a:pPr lvl="4"/>
            <a:r>
              <a:rPr lang="sv-SE" altLang="en-SE" noProof="0"/>
              <a:t>Nivå fem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2F84D3DA-26CB-11D4-A207-510553BFAD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4BBAE7C4-61CE-85C6-D742-E730361057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6FC3711-7126-A343-9D9A-8E21F2776926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8255D98A-3823-B2EC-6A7D-75589DF784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A99CCAAD-9BD5-A844-A9A5-428333F240F1}" type="slidenum">
              <a:rPr lang="sv-SE" altLang="en-SE" sz="1200" smtClean="0"/>
              <a:pPr/>
              <a:t>1</a:t>
            </a:fld>
            <a:endParaRPr lang="sv-SE" altLang="en-SE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D1A372B-2BAD-AFCE-F999-296B19E8C2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C0821E20-1290-61F0-5A64-CF09883F3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F99372CD-5D09-B34A-B907-079B5FD60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BB4622F-C883-B84C-BB0B-867990E15BF7}" type="slidenum">
              <a:rPr lang="sv-SE" altLang="en-SE" sz="1200"/>
              <a:pPr/>
              <a:t>13</a:t>
            </a:fld>
            <a:endParaRPr lang="sv-SE" altLang="en-SE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067AD3B1-2E98-3748-98DF-06FADA3A8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270EBEC-9619-F746-B600-94AC2FFA0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 altLang="en-SE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ACVPU stands for</a:t>
            </a:r>
          </a:p>
          <a:p>
            <a:r>
              <a:rPr lang="en-SE" dirty="0"/>
              <a:t>Alert</a:t>
            </a:r>
          </a:p>
          <a:p>
            <a:r>
              <a:rPr lang="en-SE" dirty="0"/>
              <a:t>Confused</a:t>
            </a:r>
          </a:p>
          <a:p>
            <a:r>
              <a:rPr lang="en-SE" dirty="0"/>
              <a:t>Verbal</a:t>
            </a:r>
          </a:p>
          <a:p>
            <a:r>
              <a:rPr lang="en-SE" dirty="0"/>
              <a:t>Pain</a:t>
            </a:r>
          </a:p>
          <a:p>
            <a:r>
              <a:rPr lang="en-SE"/>
              <a:t>Unresponsive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FC3711-7126-A343-9D9A-8E21F2776926}" type="slidenum">
              <a:rPr lang="sv-SE" altLang="en-SE" smtClean="0"/>
              <a:pPr>
                <a:defRPr/>
              </a:pPr>
              <a:t>14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4288775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BF650670-F59E-A512-1B7B-D9CFC7B3A5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1FB92E97-7BCF-434F-AE07-6BEF22E7E525}" type="slidenum">
              <a:rPr lang="sv-SE" altLang="en-SE" sz="1200" smtClean="0"/>
              <a:pPr/>
              <a:t>15</a:t>
            </a:fld>
            <a:endParaRPr lang="sv-SE" altLang="en-SE" sz="1200"/>
          </a:p>
        </p:txBody>
      </p:sp>
      <p:sp>
        <p:nvSpPr>
          <p:cNvPr id="557059" name="Rectangle 1027">
            <a:extLst>
              <a:ext uri="{FF2B5EF4-FFF2-40B4-BE49-F238E27FC236}">
                <a16:creationId xmlns:a16="http://schemas.microsoft.com/office/drawing/2014/main" id="{A47A5B7A-C6F2-C52A-D6A2-B39786D22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0863" y="390525"/>
            <a:ext cx="5835650" cy="8294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z="1400" dirty="0">
                <a:cs typeface="+mn-cs"/>
              </a:rPr>
              <a:t>So </a:t>
            </a:r>
            <a:r>
              <a:rPr lang="sv-SE" sz="1400" dirty="0" err="1">
                <a:cs typeface="+mn-cs"/>
              </a:rPr>
              <a:t>let’s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now</a:t>
            </a:r>
            <a:r>
              <a:rPr lang="sv-SE" sz="1400" dirty="0">
                <a:cs typeface="+mn-cs"/>
              </a:rPr>
              <a:t> go </a:t>
            </a:r>
            <a:r>
              <a:rPr lang="sv-SE" sz="1400" dirty="0" err="1">
                <a:cs typeface="+mn-cs"/>
              </a:rPr>
              <a:t>through</a:t>
            </a:r>
            <a:r>
              <a:rPr lang="sv-SE" sz="1400" dirty="0">
                <a:cs typeface="+mn-cs"/>
              </a:rPr>
              <a:t> a </a:t>
            </a:r>
            <a:r>
              <a:rPr lang="sv-SE" sz="1400" dirty="0" err="1">
                <a:cs typeface="+mn-cs"/>
              </a:rPr>
              <a:t>proposed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generic</a:t>
            </a:r>
            <a:r>
              <a:rPr lang="sv-SE" sz="1400" dirty="0">
                <a:cs typeface="+mn-cs"/>
              </a:rPr>
              <a:t> ABCDE.</a:t>
            </a:r>
          </a:p>
          <a:p>
            <a:pPr>
              <a:defRPr/>
            </a:pPr>
            <a:endParaRPr lang="sv-SE" sz="1400" dirty="0">
              <a:cs typeface="+mn-cs"/>
            </a:endParaRPr>
          </a:p>
          <a:p>
            <a:pPr>
              <a:defRPr/>
            </a:pPr>
            <a:r>
              <a:rPr lang="sv-SE" sz="1400" dirty="0" err="1">
                <a:cs typeface="+mn-cs"/>
              </a:rPr>
              <a:t>There</a:t>
            </a:r>
            <a:r>
              <a:rPr lang="sv-SE" sz="1400" dirty="0">
                <a:cs typeface="+mn-cs"/>
              </a:rPr>
              <a:t> is a step </a:t>
            </a:r>
            <a:r>
              <a:rPr lang="sv-SE" sz="1400" dirty="0" err="1">
                <a:cs typeface="+mn-cs"/>
              </a:rPr>
              <a:t>before</a:t>
            </a:r>
            <a:r>
              <a:rPr lang="sv-SE" sz="1400" dirty="0">
                <a:cs typeface="+mn-cs"/>
              </a:rPr>
              <a:t> A.  </a:t>
            </a:r>
            <a:r>
              <a:rPr lang="sv-SE" sz="1400" dirty="0" err="1">
                <a:cs typeface="+mn-cs"/>
              </a:rPr>
              <a:t>This</a:t>
            </a:r>
            <a:r>
              <a:rPr lang="sv-SE" sz="1400" dirty="0">
                <a:cs typeface="+mn-cs"/>
              </a:rPr>
              <a:t> is the O step on </a:t>
            </a:r>
            <a:r>
              <a:rPr lang="sv-SE" sz="1400" dirty="0" err="1">
                <a:cs typeface="+mn-cs"/>
              </a:rPr>
              <a:t>this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slide</a:t>
            </a:r>
            <a:r>
              <a:rPr lang="sv-SE" sz="1400" dirty="0">
                <a:cs typeface="+mn-cs"/>
              </a:rPr>
              <a:t>, </a:t>
            </a:r>
            <a:r>
              <a:rPr lang="sv-SE" sz="1400" dirty="0" err="1">
                <a:cs typeface="+mn-cs"/>
              </a:rPr>
              <a:t>where</a:t>
            </a:r>
            <a:r>
              <a:rPr lang="sv-SE" sz="1400" dirty="0">
                <a:cs typeface="+mn-cs"/>
              </a:rPr>
              <a:t> O </a:t>
            </a:r>
            <a:r>
              <a:rPr lang="sv-SE" sz="1400" dirty="0" err="1">
                <a:cs typeface="+mn-cs"/>
              </a:rPr>
              <a:t>stands</a:t>
            </a:r>
            <a:r>
              <a:rPr lang="sv-SE" sz="1400" dirty="0">
                <a:cs typeface="+mn-cs"/>
              </a:rPr>
              <a:t> for </a:t>
            </a:r>
            <a:r>
              <a:rPr lang="sv-SE" sz="1400" dirty="0" err="1">
                <a:cs typeface="+mn-cs"/>
              </a:rPr>
              <a:t>Overview</a:t>
            </a:r>
            <a:r>
              <a:rPr lang="sv-SE" sz="1400" dirty="0">
                <a:cs typeface="+mn-cs"/>
              </a:rPr>
              <a:t>.  The </a:t>
            </a:r>
            <a:r>
              <a:rPr lang="sv-SE" sz="1400" dirty="0" err="1">
                <a:cs typeface="+mn-cs"/>
              </a:rPr>
              <a:t>purpose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O is to </a:t>
            </a:r>
            <a:r>
              <a:rPr lang="sv-SE" sz="1400" dirty="0" err="1">
                <a:cs typeface="+mn-cs"/>
              </a:rPr>
              <a:t>prevent</a:t>
            </a:r>
            <a:r>
              <a:rPr lang="sv-SE" sz="1400" dirty="0">
                <a:cs typeface="+mn-cs"/>
              </a:rPr>
              <a:t> an </a:t>
            </a:r>
            <a:r>
              <a:rPr lang="sv-SE" sz="1400" dirty="0" err="1">
                <a:cs typeface="+mn-cs"/>
              </a:rPr>
              <a:t>escalation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acuity</a:t>
            </a:r>
            <a:r>
              <a:rPr lang="sv-SE" sz="1400" dirty="0">
                <a:cs typeface="+mn-cs"/>
              </a:rPr>
              <a:t>.</a:t>
            </a:r>
          </a:p>
          <a:p>
            <a:pPr>
              <a:defRPr/>
            </a:pPr>
            <a:endParaRPr lang="sv-SE" sz="1400" dirty="0">
              <a:cs typeface="+mn-cs"/>
            </a:endParaRPr>
          </a:p>
          <a:p>
            <a:pPr>
              <a:defRPr/>
            </a:pPr>
            <a:r>
              <a:rPr lang="sv-SE" sz="1400" dirty="0" err="1">
                <a:cs typeface="+mn-cs"/>
              </a:rPr>
              <a:t>During</a:t>
            </a:r>
            <a:r>
              <a:rPr lang="sv-SE" sz="1400" dirty="0">
                <a:cs typeface="+mn-cs"/>
              </a:rPr>
              <a:t> the </a:t>
            </a:r>
            <a:r>
              <a:rPr lang="sv-SE" sz="1400" dirty="0" err="1">
                <a:cs typeface="+mn-cs"/>
              </a:rPr>
              <a:t>Overview</a:t>
            </a:r>
            <a:r>
              <a:rPr lang="sv-SE" sz="1400" dirty="0">
                <a:cs typeface="+mn-cs"/>
              </a:rPr>
              <a:t> step, </a:t>
            </a:r>
            <a:r>
              <a:rPr lang="sv-SE" sz="1400" dirty="0" err="1">
                <a:cs typeface="+mn-cs"/>
              </a:rPr>
              <a:t>there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three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assessments</a:t>
            </a:r>
            <a:r>
              <a:rPr lang="sv-SE" sz="1400" dirty="0"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cs typeface="+mn-cs"/>
              </a:rPr>
              <a:t>First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</a:t>
            </a:r>
            <a:r>
              <a:rPr lang="sv-SE" sz="1400" dirty="0" err="1">
                <a:cs typeface="+mn-cs"/>
              </a:rPr>
              <a:t>Safety</a:t>
            </a:r>
            <a:r>
              <a:rPr lang="sv-SE" sz="1400" dirty="0">
                <a:cs typeface="+mn-cs"/>
              </a:rPr>
              <a:t>?  The potential interventions to </a:t>
            </a:r>
            <a:r>
              <a:rPr lang="sv-SE" sz="1400" dirty="0" err="1">
                <a:cs typeface="+mn-cs"/>
              </a:rPr>
              <a:t>consider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what</a:t>
            </a:r>
            <a:r>
              <a:rPr lang="sv-SE" sz="1400" dirty="0">
                <a:cs typeface="+mn-cs"/>
              </a:rPr>
              <a:t> PPE to </a:t>
            </a:r>
            <a:r>
              <a:rPr lang="sv-SE" sz="1400" dirty="0" err="1">
                <a:cs typeface="+mn-cs"/>
              </a:rPr>
              <a:t>done</a:t>
            </a:r>
            <a:r>
              <a:rPr lang="sv-SE" sz="1400" dirty="0">
                <a:cs typeface="+mn-cs"/>
              </a:rPr>
              <a:t> and </a:t>
            </a:r>
            <a:r>
              <a:rPr lang="sv-SE" sz="1400" dirty="0" err="1">
                <a:cs typeface="+mn-cs"/>
              </a:rPr>
              <a:t>whether</a:t>
            </a:r>
            <a:r>
              <a:rPr lang="sv-SE" sz="1400" dirty="0">
                <a:cs typeface="+mn-cs"/>
              </a:rPr>
              <a:t> the </a:t>
            </a:r>
            <a:r>
              <a:rPr lang="sv-SE" sz="1400" dirty="0" err="1">
                <a:cs typeface="+mn-cs"/>
              </a:rPr>
              <a:t>working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environment</a:t>
            </a:r>
            <a:r>
              <a:rPr lang="sv-SE" sz="1400" dirty="0">
                <a:cs typeface="+mn-cs"/>
              </a:rPr>
              <a:t> is </a:t>
            </a:r>
            <a:r>
              <a:rPr lang="sv-SE" sz="1400" dirty="0" err="1">
                <a:cs typeface="+mn-cs"/>
              </a:rPr>
              <a:t>safe</a:t>
            </a:r>
            <a:r>
              <a:rPr lang="sv-SE" sz="1400" dirty="0">
                <a:cs typeface="+mn-cs"/>
              </a:rPr>
              <a:t> for patient and </a:t>
            </a:r>
            <a:r>
              <a:rPr lang="sv-SE" sz="1400" dirty="0" err="1">
                <a:cs typeface="+mn-cs"/>
              </a:rPr>
              <a:t>personnel</a:t>
            </a:r>
            <a:endParaRPr lang="sv-SE" sz="1400" dirty="0"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cs typeface="+mn-cs"/>
              </a:rPr>
              <a:t>Second </a:t>
            </a:r>
            <a:r>
              <a:rPr lang="sv-SE" sz="1400" dirty="0" err="1">
                <a:cs typeface="+mn-cs"/>
              </a:rPr>
              <a:t>assessemnt</a:t>
            </a:r>
            <a:r>
              <a:rPr lang="sv-SE" sz="1400" dirty="0">
                <a:cs typeface="+mn-cs"/>
              </a:rPr>
              <a:t>:  Support?  The potential interventions to </a:t>
            </a:r>
            <a:r>
              <a:rPr lang="sv-SE" sz="1400" dirty="0" err="1">
                <a:cs typeface="+mn-cs"/>
              </a:rPr>
              <a:t>consider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requesting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additional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personnel</a:t>
            </a:r>
            <a:r>
              <a:rPr lang="sv-SE" sz="1400" dirty="0">
                <a:cs typeface="+mn-cs"/>
              </a:rPr>
              <a:t> and </a:t>
            </a:r>
            <a:r>
              <a:rPr lang="sv-SE" sz="1400" dirty="0" err="1">
                <a:cs typeface="+mn-cs"/>
              </a:rPr>
              <a:t>requesting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additional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equipment</a:t>
            </a:r>
            <a:endParaRPr lang="sv-SE" sz="1400" dirty="0"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cs typeface="+mn-cs"/>
              </a:rPr>
              <a:t>Third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Special Situation?  </a:t>
            </a:r>
            <a:r>
              <a:rPr lang="sv-SE" sz="1400" dirty="0" err="1">
                <a:cs typeface="+mn-cs"/>
              </a:rPr>
              <a:t>Cardiac</a:t>
            </a:r>
            <a:r>
              <a:rPr lang="sv-SE" sz="1400" dirty="0">
                <a:cs typeface="+mn-cs"/>
              </a:rPr>
              <a:t> arrest </a:t>
            </a:r>
            <a:r>
              <a:rPr lang="sv-SE" sz="1400" dirty="0" err="1">
                <a:cs typeface="+mn-cs"/>
              </a:rPr>
              <a:t>should</a:t>
            </a:r>
            <a:r>
              <a:rPr lang="sv-SE" sz="1400" dirty="0">
                <a:cs typeface="+mn-cs"/>
              </a:rPr>
              <a:t> be </a:t>
            </a:r>
            <a:r>
              <a:rPr lang="sv-SE" sz="1400" dirty="0" err="1">
                <a:cs typeface="+mn-cs"/>
              </a:rPr>
              <a:t>identified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during</a:t>
            </a:r>
            <a:r>
              <a:rPr lang="sv-SE" sz="1400" dirty="0">
                <a:cs typeface="+mn-cs"/>
              </a:rPr>
              <a:t> the </a:t>
            </a:r>
            <a:r>
              <a:rPr lang="sv-SE" sz="1400" dirty="0" err="1">
                <a:cs typeface="+mn-cs"/>
              </a:rPr>
              <a:t>overview</a:t>
            </a:r>
            <a:r>
              <a:rPr lang="sv-SE" sz="1400" dirty="0">
                <a:cs typeface="+mn-cs"/>
              </a:rPr>
              <a:t>, and </a:t>
            </a:r>
            <a:r>
              <a:rPr lang="sv-SE" sz="1400" dirty="0" err="1">
                <a:cs typeface="+mn-cs"/>
              </a:rPr>
              <a:t>advanced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cardiopulmonary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resuscitation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initiated</a:t>
            </a:r>
            <a:r>
              <a:rPr lang="sv-SE" sz="1400" dirty="0">
                <a:cs typeface="+mn-cs"/>
              </a:rPr>
              <a:t>.  </a:t>
            </a:r>
            <a:r>
              <a:rPr lang="sv-SE" sz="1400" dirty="0" err="1">
                <a:cs typeface="+mn-cs"/>
              </a:rPr>
              <a:t>Catastrophic</a:t>
            </a:r>
            <a:r>
              <a:rPr lang="sv-SE" sz="1400" dirty="0">
                <a:cs typeface="+mn-cs"/>
              </a:rPr>
              <a:t> bleeding </a:t>
            </a:r>
            <a:r>
              <a:rPr lang="sv-SE" sz="1400" dirty="0" err="1">
                <a:cs typeface="+mn-cs"/>
              </a:rPr>
              <a:t>should</a:t>
            </a:r>
            <a:r>
              <a:rPr lang="sv-SE" sz="1400" dirty="0">
                <a:cs typeface="+mn-cs"/>
              </a:rPr>
              <a:t> be </a:t>
            </a:r>
            <a:r>
              <a:rPr lang="sv-SE" sz="1400" dirty="0" err="1">
                <a:cs typeface="+mn-cs"/>
              </a:rPr>
              <a:t>stopped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using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pressure</a:t>
            </a:r>
            <a:r>
              <a:rPr lang="sv-SE" sz="1400" dirty="0">
                <a:cs typeface="+mn-cs"/>
              </a:rPr>
              <a:t> or </a:t>
            </a:r>
            <a:r>
              <a:rPr lang="sv-SE" sz="1400" dirty="0" err="1">
                <a:cs typeface="+mn-cs"/>
              </a:rPr>
              <a:t>tourniquet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before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proceeding</a:t>
            </a:r>
            <a:r>
              <a:rPr lang="sv-SE" sz="1400" dirty="0">
                <a:cs typeface="+mn-cs"/>
              </a:rPr>
              <a:t> to the </a:t>
            </a:r>
            <a:r>
              <a:rPr lang="sv-SE" sz="1400" dirty="0" err="1">
                <a:cs typeface="+mn-cs"/>
              </a:rPr>
              <a:t>next</a:t>
            </a:r>
            <a:r>
              <a:rPr lang="sv-SE" sz="1400" dirty="0">
                <a:cs typeface="+mn-cs"/>
              </a:rPr>
              <a:t> step.</a:t>
            </a:r>
          </a:p>
          <a:p>
            <a:pPr>
              <a:defRPr/>
            </a:pPr>
            <a:endParaRPr lang="sv-SE" sz="1400" dirty="0">
              <a:cs typeface="+mn-cs"/>
            </a:endParaRPr>
          </a:p>
          <a:p>
            <a:pPr>
              <a:defRPr/>
            </a:pPr>
            <a:r>
              <a:rPr lang="sv-SE" sz="1400" dirty="0">
                <a:cs typeface="+mn-cs"/>
              </a:rPr>
              <a:t>The </a:t>
            </a:r>
            <a:r>
              <a:rPr lang="sv-SE" sz="1400" dirty="0" err="1">
                <a:cs typeface="+mn-cs"/>
              </a:rPr>
              <a:t>next</a:t>
            </a:r>
            <a:r>
              <a:rPr lang="sv-SE" sz="1400" dirty="0">
                <a:cs typeface="+mn-cs"/>
              </a:rPr>
              <a:t> step is A for </a:t>
            </a:r>
            <a:r>
              <a:rPr lang="sv-SE" sz="1400" dirty="0" err="1">
                <a:cs typeface="+mn-cs"/>
              </a:rPr>
              <a:t>Airway</a:t>
            </a:r>
            <a:r>
              <a:rPr lang="sv-SE" sz="1400" dirty="0">
                <a:cs typeface="+mn-cs"/>
              </a:rPr>
              <a:t>.  The </a:t>
            </a:r>
            <a:r>
              <a:rPr lang="sv-SE" sz="1400" dirty="0" err="1">
                <a:cs typeface="+mn-cs"/>
              </a:rPr>
              <a:t>purpose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A is to </a:t>
            </a:r>
            <a:r>
              <a:rPr lang="sv-SE" sz="1400" dirty="0" err="1">
                <a:cs typeface="+mn-cs"/>
              </a:rPr>
              <a:t>stabilize</a:t>
            </a:r>
            <a:r>
              <a:rPr lang="sv-SE" sz="1400" dirty="0">
                <a:cs typeface="+mn-cs"/>
              </a:rPr>
              <a:t> the </a:t>
            </a:r>
            <a:r>
              <a:rPr lang="sv-SE" sz="1400" dirty="0" err="1">
                <a:cs typeface="+mn-cs"/>
              </a:rPr>
              <a:t>cervical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spine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if</a:t>
            </a:r>
            <a:r>
              <a:rPr lang="sv-SE" sz="1400" dirty="0">
                <a:cs typeface="+mn-cs"/>
              </a:rPr>
              <a:t> it is </a:t>
            </a:r>
            <a:r>
              <a:rPr lang="sv-SE" sz="1400" dirty="0" err="1">
                <a:cs typeface="+mn-cs"/>
              </a:rPr>
              <a:t>potentially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unstable</a:t>
            </a:r>
            <a:r>
              <a:rPr lang="sv-SE" sz="1400" dirty="0">
                <a:cs typeface="+mn-cs"/>
              </a:rPr>
              <a:t>, and to </a:t>
            </a:r>
            <a:r>
              <a:rPr lang="sv-SE" sz="1400" dirty="0" err="1">
                <a:cs typeface="+mn-cs"/>
              </a:rPr>
              <a:t>ensure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patency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between</a:t>
            </a:r>
            <a:r>
              <a:rPr lang="sv-SE" sz="1400" dirty="0">
                <a:cs typeface="+mn-cs"/>
              </a:rPr>
              <a:t> the </a:t>
            </a:r>
            <a:r>
              <a:rPr lang="sv-SE" sz="1400" dirty="0" err="1">
                <a:cs typeface="+mn-cs"/>
              </a:rPr>
              <a:t>pharynx</a:t>
            </a:r>
            <a:r>
              <a:rPr lang="sv-SE" sz="1400" dirty="0">
                <a:cs typeface="+mn-cs"/>
              </a:rPr>
              <a:t> and </a:t>
            </a:r>
            <a:r>
              <a:rPr lang="sv-SE" sz="1400" dirty="0" err="1">
                <a:cs typeface="+mn-cs"/>
              </a:rPr>
              <a:t>carina</a:t>
            </a:r>
            <a:r>
              <a:rPr lang="sv-SE" sz="1400" dirty="0">
                <a:cs typeface="+mn-cs"/>
              </a:rPr>
              <a:t>.</a:t>
            </a:r>
          </a:p>
          <a:p>
            <a:pPr>
              <a:defRPr/>
            </a:pPr>
            <a:endParaRPr lang="sv-SE" sz="1400" dirty="0">
              <a:cs typeface="+mn-cs"/>
            </a:endParaRPr>
          </a:p>
          <a:p>
            <a:pPr>
              <a:defRPr/>
            </a:pPr>
            <a:r>
              <a:rPr lang="sv-SE" sz="1400" dirty="0" err="1">
                <a:cs typeface="+mn-cs"/>
              </a:rPr>
              <a:t>During</a:t>
            </a:r>
            <a:r>
              <a:rPr lang="sv-SE" sz="1400" dirty="0">
                <a:cs typeface="+mn-cs"/>
              </a:rPr>
              <a:t> A, </a:t>
            </a:r>
            <a:r>
              <a:rPr lang="sv-SE" sz="1400" dirty="0" err="1">
                <a:cs typeface="+mn-cs"/>
              </a:rPr>
              <a:t>there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three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assessments</a:t>
            </a:r>
            <a:r>
              <a:rPr lang="sv-SE" sz="1400" dirty="0"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cs typeface="+mn-cs"/>
              </a:rPr>
              <a:t>First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</a:t>
            </a:r>
            <a:r>
              <a:rPr lang="sv-SE" sz="1400" dirty="0" err="1">
                <a:cs typeface="+mn-cs"/>
              </a:rPr>
              <a:t>Head</a:t>
            </a:r>
            <a:r>
              <a:rPr lang="sv-SE" sz="1400" dirty="0">
                <a:cs typeface="+mn-cs"/>
              </a:rPr>
              <a:t> trauma?  The potential intervention to </a:t>
            </a:r>
            <a:r>
              <a:rPr lang="sv-SE" sz="1400" dirty="0" err="1">
                <a:cs typeface="+mn-cs"/>
              </a:rPr>
              <a:t>consider</a:t>
            </a:r>
            <a:r>
              <a:rPr lang="sv-SE" sz="1400" dirty="0">
                <a:cs typeface="+mn-cs"/>
              </a:rPr>
              <a:t> is manual </a:t>
            </a:r>
            <a:r>
              <a:rPr lang="sv-SE" sz="1400" dirty="0" err="1">
                <a:cs typeface="+mn-cs"/>
              </a:rPr>
              <a:t>stabilization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the </a:t>
            </a:r>
            <a:r>
              <a:rPr lang="sv-SE" sz="1400" dirty="0" err="1">
                <a:cs typeface="+mn-cs"/>
              </a:rPr>
              <a:t>cervical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spine</a:t>
            </a:r>
            <a:r>
              <a:rPr lang="sv-SE" sz="1400" dirty="0"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cs typeface="+mn-cs"/>
              </a:rPr>
              <a:t>Second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listen to the </a:t>
            </a:r>
            <a:r>
              <a:rPr lang="sv-SE" sz="1400" dirty="0" err="1">
                <a:cs typeface="+mn-cs"/>
              </a:rPr>
              <a:t>airway</a:t>
            </a:r>
            <a:r>
              <a:rPr lang="sv-SE" sz="1400" dirty="0">
                <a:cs typeface="+mn-cs"/>
              </a:rPr>
              <a:t> sounds.  The potential interventions to </a:t>
            </a:r>
            <a:r>
              <a:rPr lang="sv-SE" sz="1400" dirty="0" err="1">
                <a:cs typeface="+mn-cs"/>
              </a:rPr>
              <a:t>consider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airway</a:t>
            </a:r>
            <a:r>
              <a:rPr lang="sv-SE" sz="1400" dirty="0">
                <a:cs typeface="+mn-cs"/>
              </a:rPr>
              <a:t> interventions </a:t>
            </a:r>
            <a:r>
              <a:rPr lang="sv-SE" sz="1400" dirty="0" err="1">
                <a:cs typeface="+mn-cs"/>
              </a:rPr>
              <a:t>which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covered</a:t>
            </a:r>
            <a:r>
              <a:rPr lang="sv-SE" sz="1400" dirty="0">
                <a:cs typeface="+mn-cs"/>
              </a:rPr>
              <a:t> in the </a:t>
            </a:r>
            <a:r>
              <a:rPr lang="sv-SE" sz="1400" dirty="0" err="1">
                <a:cs typeface="+mn-cs"/>
              </a:rPr>
              <a:t>next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slide</a:t>
            </a:r>
            <a:r>
              <a:rPr lang="sv-SE" sz="1400" dirty="0"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cs typeface="+mn-cs"/>
              </a:rPr>
              <a:t>Third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</a:t>
            </a:r>
            <a:r>
              <a:rPr lang="sv-SE" sz="1400" dirty="0" err="1">
                <a:cs typeface="+mn-cs"/>
              </a:rPr>
              <a:t>inspect</a:t>
            </a:r>
            <a:r>
              <a:rPr lang="sv-SE" sz="1400" dirty="0">
                <a:cs typeface="+mn-cs"/>
              </a:rPr>
              <a:t> the oral </a:t>
            </a:r>
            <a:r>
              <a:rPr lang="sv-SE" sz="1400" dirty="0" err="1">
                <a:cs typeface="+mn-cs"/>
              </a:rPr>
              <a:t>cavity</a:t>
            </a:r>
            <a:r>
              <a:rPr lang="sv-SE" sz="1400" dirty="0">
                <a:cs typeface="+mn-cs"/>
              </a:rPr>
              <a:t>.  The potential interventions </a:t>
            </a:r>
            <a:r>
              <a:rPr lang="sv-SE" sz="1400" dirty="0" err="1">
                <a:cs typeface="+mn-cs"/>
              </a:rPr>
              <a:t>are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suction</a:t>
            </a:r>
            <a:r>
              <a:rPr lang="sv-SE" sz="1400" dirty="0">
                <a:cs typeface="+mn-cs"/>
              </a:rPr>
              <a:t>, lateral </a:t>
            </a:r>
            <a:r>
              <a:rPr lang="sv-SE" sz="1400" dirty="0" err="1">
                <a:cs typeface="+mn-cs"/>
              </a:rPr>
              <a:t>decubitus</a:t>
            </a:r>
            <a:r>
              <a:rPr lang="sv-SE" sz="1400" dirty="0">
                <a:cs typeface="+mn-cs"/>
              </a:rPr>
              <a:t> and the </a:t>
            </a:r>
            <a:r>
              <a:rPr lang="sv-SE" sz="1400" dirty="0" err="1">
                <a:cs typeface="+mn-cs"/>
              </a:rPr>
              <a:t>use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forceps</a:t>
            </a:r>
            <a:r>
              <a:rPr lang="sv-SE" sz="1400" dirty="0">
                <a:cs typeface="+mn-cs"/>
              </a:rPr>
              <a:t> to </a:t>
            </a:r>
            <a:r>
              <a:rPr lang="sv-SE" sz="1400" dirty="0" err="1">
                <a:cs typeface="+mn-cs"/>
              </a:rPr>
              <a:t>remove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liquids</a:t>
            </a:r>
            <a:r>
              <a:rPr lang="sv-SE" sz="1400" dirty="0">
                <a:cs typeface="+mn-cs"/>
              </a:rPr>
              <a:t> or </a:t>
            </a:r>
            <a:r>
              <a:rPr lang="sv-SE" sz="1400" dirty="0" err="1">
                <a:cs typeface="+mn-cs"/>
              </a:rPr>
              <a:t>loose</a:t>
            </a:r>
            <a:r>
              <a:rPr lang="sv-SE" sz="1400" dirty="0">
                <a:cs typeface="+mn-cs"/>
              </a:rPr>
              <a:t> solids from the oral </a:t>
            </a:r>
            <a:r>
              <a:rPr lang="sv-SE" sz="1400" dirty="0" err="1">
                <a:cs typeface="+mn-cs"/>
              </a:rPr>
              <a:t>cavity</a:t>
            </a:r>
            <a:endParaRPr lang="sv-SE" sz="1400" dirty="0">
              <a:cs typeface="+mn-cs"/>
            </a:endParaRPr>
          </a:p>
          <a:p>
            <a:pPr>
              <a:defRPr/>
            </a:pPr>
            <a:endParaRPr lang="sv-SE" sz="1400" dirty="0">
              <a:cs typeface="+mn-cs"/>
            </a:endParaRPr>
          </a:p>
          <a:p>
            <a:pPr>
              <a:defRPr/>
            </a:pPr>
            <a:r>
              <a:rPr lang="sv-SE" sz="1400" dirty="0">
                <a:cs typeface="+mn-cs"/>
              </a:rPr>
              <a:t>If the patient is </a:t>
            </a:r>
            <a:r>
              <a:rPr lang="sv-SE" sz="1400" dirty="0" err="1">
                <a:cs typeface="+mn-cs"/>
              </a:rPr>
              <a:t>already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intubated</a:t>
            </a:r>
            <a:r>
              <a:rPr lang="sv-SE" sz="1400" dirty="0">
                <a:cs typeface="+mn-cs"/>
              </a:rPr>
              <a:t>, </a:t>
            </a:r>
            <a:r>
              <a:rPr lang="sv-SE" sz="1400" dirty="0" err="1">
                <a:cs typeface="+mn-cs"/>
              </a:rPr>
              <a:t>there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are</a:t>
            </a:r>
            <a:r>
              <a:rPr lang="sv-SE" sz="1400" dirty="0">
                <a:cs typeface="+mn-cs"/>
              </a:rPr>
              <a:t> still </a:t>
            </a:r>
            <a:r>
              <a:rPr lang="sv-SE" sz="1400" dirty="0" err="1">
                <a:cs typeface="+mn-cs"/>
              </a:rPr>
              <a:t>three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assessments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during</a:t>
            </a:r>
            <a:r>
              <a:rPr lang="sv-SE" sz="1400" dirty="0">
                <a:cs typeface="+mn-cs"/>
              </a:rPr>
              <a:t> A: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cs typeface="+mn-cs"/>
              </a:rPr>
              <a:t>First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</a:t>
            </a:r>
            <a:r>
              <a:rPr lang="sv-SE" sz="1400" dirty="0" err="1">
                <a:cs typeface="+mn-cs"/>
              </a:rPr>
              <a:t>Head</a:t>
            </a:r>
            <a:r>
              <a:rPr lang="sv-SE" sz="1400" dirty="0">
                <a:cs typeface="+mn-cs"/>
              </a:rPr>
              <a:t> trauma?  The potential intervention to </a:t>
            </a:r>
            <a:r>
              <a:rPr lang="sv-SE" sz="1400" dirty="0" err="1">
                <a:cs typeface="+mn-cs"/>
              </a:rPr>
              <a:t>consider</a:t>
            </a:r>
            <a:r>
              <a:rPr lang="sv-SE" sz="1400" dirty="0">
                <a:cs typeface="+mn-cs"/>
              </a:rPr>
              <a:t> is manual </a:t>
            </a:r>
            <a:r>
              <a:rPr lang="sv-SE" sz="1400" dirty="0" err="1">
                <a:cs typeface="+mn-cs"/>
              </a:rPr>
              <a:t>stabilization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the </a:t>
            </a:r>
            <a:r>
              <a:rPr lang="sv-SE" sz="1400" dirty="0" err="1">
                <a:cs typeface="+mn-cs"/>
              </a:rPr>
              <a:t>cervical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spine</a:t>
            </a:r>
            <a:r>
              <a:rPr lang="sv-SE" sz="1400" dirty="0"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cs typeface="+mn-cs"/>
              </a:rPr>
              <a:t>Second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</a:t>
            </a:r>
            <a:r>
              <a:rPr lang="sv-SE" sz="1400" dirty="0" err="1">
                <a:cs typeface="+mn-cs"/>
              </a:rPr>
              <a:t>Measuring</a:t>
            </a:r>
            <a:r>
              <a:rPr lang="sv-SE" sz="1400" dirty="0">
                <a:cs typeface="+mn-cs"/>
              </a:rPr>
              <a:t> the End-</a:t>
            </a:r>
            <a:r>
              <a:rPr lang="sv-SE" sz="1400" dirty="0" err="1">
                <a:cs typeface="+mn-cs"/>
              </a:rPr>
              <a:t>tidal</a:t>
            </a:r>
            <a:r>
              <a:rPr lang="sv-SE" sz="1400" dirty="0">
                <a:cs typeface="+mn-cs"/>
              </a:rPr>
              <a:t> CO2.  If </a:t>
            </a:r>
            <a:r>
              <a:rPr lang="sv-SE" sz="1400" dirty="0" err="1">
                <a:cs typeface="+mn-cs"/>
              </a:rPr>
              <a:t>there</a:t>
            </a:r>
            <a:r>
              <a:rPr lang="sv-SE" sz="1400" dirty="0">
                <a:cs typeface="+mn-cs"/>
              </a:rPr>
              <a:t> is no end-</a:t>
            </a:r>
            <a:r>
              <a:rPr lang="sv-SE" sz="1400" dirty="0" err="1">
                <a:cs typeface="+mn-cs"/>
              </a:rPr>
              <a:t>tidal</a:t>
            </a:r>
            <a:r>
              <a:rPr lang="sv-SE" sz="1400" dirty="0">
                <a:cs typeface="+mn-cs"/>
              </a:rPr>
              <a:t> CO2, the </a:t>
            </a:r>
            <a:r>
              <a:rPr lang="sv-SE" sz="1400" dirty="0" err="1">
                <a:cs typeface="+mn-cs"/>
              </a:rPr>
              <a:t>assumption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should</a:t>
            </a:r>
            <a:r>
              <a:rPr lang="sv-SE" sz="1400" dirty="0">
                <a:cs typeface="+mn-cs"/>
              </a:rPr>
              <a:t> be </a:t>
            </a:r>
            <a:r>
              <a:rPr lang="sv-SE" sz="1400" dirty="0" err="1">
                <a:cs typeface="+mn-cs"/>
              </a:rPr>
              <a:t>that</a:t>
            </a:r>
            <a:r>
              <a:rPr lang="sv-SE" sz="1400" dirty="0">
                <a:cs typeface="+mn-cs"/>
              </a:rPr>
              <a:t> the </a:t>
            </a:r>
            <a:r>
              <a:rPr lang="sv-SE" sz="1400" dirty="0" err="1">
                <a:cs typeface="+mn-cs"/>
              </a:rPr>
              <a:t>tube</a:t>
            </a:r>
            <a:r>
              <a:rPr lang="sv-SE" sz="1400" dirty="0">
                <a:cs typeface="+mn-cs"/>
              </a:rPr>
              <a:t> is not in the right </a:t>
            </a:r>
            <a:r>
              <a:rPr lang="sv-SE" sz="1400" dirty="0" err="1">
                <a:cs typeface="+mn-cs"/>
              </a:rPr>
              <a:t>place</a:t>
            </a:r>
            <a:r>
              <a:rPr lang="sv-SE" sz="1400" dirty="0">
                <a:cs typeface="+mn-cs"/>
              </a:rPr>
              <a:t> and the patient </a:t>
            </a:r>
            <a:r>
              <a:rPr lang="sv-SE" sz="1400" dirty="0" err="1">
                <a:cs typeface="+mn-cs"/>
              </a:rPr>
              <a:t>should</a:t>
            </a:r>
            <a:r>
              <a:rPr lang="sv-SE" sz="1400" dirty="0">
                <a:cs typeface="+mn-cs"/>
              </a:rPr>
              <a:t> be </a:t>
            </a:r>
            <a:r>
              <a:rPr lang="sv-SE" sz="1400" dirty="0" err="1">
                <a:cs typeface="+mn-cs"/>
              </a:rPr>
              <a:t>extubated</a:t>
            </a:r>
            <a:r>
              <a:rPr lang="sv-SE" sz="1400" dirty="0"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cs typeface="+mn-cs"/>
              </a:rPr>
              <a:t>Third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</a:t>
            </a:r>
            <a:r>
              <a:rPr lang="sv-SE" sz="1400" dirty="0" err="1">
                <a:cs typeface="+mn-cs"/>
              </a:rPr>
              <a:t>Inspecting</a:t>
            </a:r>
            <a:r>
              <a:rPr lang="sv-SE" sz="1400" dirty="0">
                <a:cs typeface="+mn-cs"/>
              </a:rPr>
              <a:t> the </a:t>
            </a:r>
            <a:r>
              <a:rPr lang="sv-SE" sz="1400" dirty="0" err="1">
                <a:cs typeface="+mn-cs"/>
              </a:rPr>
              <a:t>tube</a:t>
            </a:r>
            <a:r>
              <a:rPr lang="sv-SE" sz="1400" dirty="0">
                <a:cs typeface="+mn-cs"/>
              </a:rPr>
              <a:t>.  If it </a:t>
            </a:r>
            <a:r>
              <a:rPr lang="sv-SE" sz="1400" dirty="0" err="1">
                <a:cs typeface="+mn-cs"/>
              </a:rPr>
              <a:t>contains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liquid</a:t>
            </a:r>
            <a:r>
              <a:rPr lang="sv-SE" sz="1400" dirty="0">
                <a:cs typeface="+mn-cs"/>
              </a:rPr>
              <a:t>, the </a:t>
            </a:r>
            <a:r>
              <a:rPr lang="sv-SE" sz="1400" dirty="0" err="1">
                <a:cs typeface="+mn-cs"/>
              </a:rPr>
              <a:t>tube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should</a:t>
            </a:r>
            <a:r>
              <a:rPr lang="sv-SE" sz="1400" dirty="0">
                <a:cs typeface="+mn-cs"/>
              </a:rPr>
              <a:t> be </a:t>
            </a:r>
            <a:r>
              <a:rPr lang="sv-SE" sz="1400" dirty="0" err="1">
                <a:cs typeface="+mn-cs"/>
              </a:rPr>
              <a:t>suctioned</a:t>
            </a:r>
            <a:endParaRPr lang="sv-SE" sz="1400" dirty="0">
              <a:cs typeface="+mn-cs"/>
            </a:endParaRPr>
          </a:p>
          <a:p>
            <a:pPr>
              <a:defRPr/>
            </a:pPr>
            <a:endParaRPr lang="sv-SE" dirty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49A80B3F-3CC9-CBE1-4DCD-4DB2871005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6C3D99BB-684D-7041-B41F-748F71D11A1B}" type="slidenum">
              <a:rPr lang="sv-SE" altLang="en-SE" sz="1200" smtClean="0"/>
              <a:pPr/>
              <a:t>16</a:t>
            </a:fld>
            <a:endParaRPr lang="sv-SE" altLang="en-SE" sz="1200"/>
          </a:p>
        </p:txBody>
      </p:sp>
      <p:sp>
        <p:nvSpPr>
          <p:cNvPr id="557059" name="Rectangle 1027">
            <a:extLst>
              <a:ext uri="{FF2B5EF4-FFF2-40B4-BE49-F238E27FC236}">
                <a16:creationId xmlns:a16="http://schemas.microsoft.com/office/drawing/2014/main" id="{80919934-1AEA-5F87-EE17-FFFDDF752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8813" y="360363"/>
            <a:ext cx="5618162" cy="8429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z="1400" dirty="0">
                <a:cs typeface="+mn-cs"/>
              </a:rPr>
              <a:t>The </a:t>
            </a:r>
            <a:r>
              <a:rPr lang="sv-SE" sz="1400" dirty="0" err="1">
                <a:cs typeface="+mn-cs"/>
              </a:rPr>
              <a:t>next</a:t>
            </a:r>
            <a:r>
              <a:rPr lang="sv-SE" sz="1400" dirty="0">
                <a:cs typeface="+mn-cs"/>
              </a:rPr>
              <a:t> step is B </a:t>
            </a:r>
            <a:r>
              <a:rPr lang="sv-SE" sz="1400" dirty="0" err="1">
                <a:cs typeface="+mn-cs"/>
              </a:rPr>
              <a:t>which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stands</a:t>
            </a:r>
            <a:r>
              <a:rPr lang="sv-SE" sz="1400" dirty="0">
                <a:cs typeface="+mn-cs"/>
              </a:rPr>
              <a:t> for </a:t>
            </a:r>
            <a:r>
              <a:rPr lang="sv-SE" sz="1400" dirty="0" err="1">
                <a:cs typeface="+mn-cs"/>
              </a:rPr>
              <a:t>Breathing</a:t>
            </a:r>
            <a:r>
              <a:rPr lang="sv-SE" sz="1400" dirty="0">
                <a:cs typeface="+mn-cs"/>
              </a:rPr>
              <a:t>.  The </a:t>
            </a:r>
            <a:r>
              <a:rPr lang="sv-SE" sz="1400" dirty="0" err="1">
                <a:cs typeface="+mn-cs"/>
              </a:rPr>
              <a:t>purpose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B is to </a:t>
            </a:r>
            <a:r>
              <a:rPr lang="sv-SE" sz="1400" dirty="0" err="1">
                <a:cs typeface="+mn-cs"/>
              </a:rPr>
              <a:t>ensure</a:t>
            </a:r>
            <a:r>
              <a:rPr lang="sv-SE" sz="1400" dirty="0">
                <a:cs typeface="+mn-cs"/>
              </a:rPr>
              <a:t> oxygen </a:t>
            </a:r>
            <a:r>
              <a:rPr lang="sv-SE" sz="1400" dirty="0" err="1">
                <a:cs typeface="+mn-cs"/>
              </a:rPr>
              <a:t>delivery</a:t>
            </a:r>
            <a:r>
              <a:rPr lang="sv-SE" sz="1400" dirty="0">
                <a:cs typeface="+mn-cs"/>
              </a:rPr>
              <a:t> to the </a:t>
            </a:r>
            <a:r>
              <a:rPr lang="sv-SE" sz="1400" dirty="0" err="1">
                <a:cs typeface="+mn-cs"/>
              </a:rPr>
              <a:t>blood</a:t>
            </a:r>
            <a:r>
              <a:rPr lang="sv-SE" sz="1400" dirty="0">
                <a:cs typeface="+mn-cs"/>
              </a:rPr>
              <a:t> and </a:t>
            </a:r>
            <a:r>
              <a:rPr lang="sv-SE" sz="1400" dirty="0" err="1">
                <a:cs typeface="+mn-cs"/>
              </a:rPr>
              <a:t>removal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CO2 from the </a:t>
            </a:r>
            <a:r>
              <a:rPr lang="sv-SE" sz="1400" dirty="0" err="1">
                <a:cs typeface="+mn-cs"/>
              </a:rPr>
              <a:t>blood</a:t>
            </a:r>
            <a:r>
              <a:rPr lang="sv-SE" sz="1400" dirty="0">
                <a:cs typeface="+mn-cs"/>
              </a:rPr>
              <a:t>.</a:t>
            </a:r>
          </a:p>
          <a:p>
            <a:pPr>
              <a:defRPr/>
            </a:pPr>
            <a:endParaRPr lang="sv-SE" sz="1400" dirty="0">
              <a:cs typeface="+mn-cs"/>
            </a:endParaRPr>
          </a:p>
          <a:p>
            <a:pPr>
              <a:defRPr/>
            </a:pPr>
            <a:r>
              <a:rPr lang="sv-SE" sz="1400" dirty="0" err="1">
                <a:cs typeface="+mn-cs"/>
              </a:rPr>
              <a:t>During</a:t>
            </a:r>
            <a:r>
              <a:rPr lang="sv-SE" sz="1400" dirty="0">
                <a:cs typeface="+mn-cs"/>
              </a:rPr>
              <a:t> B, </a:t>
            </a:r>
            <a:r>
              <a:rPr lang="sv-SE" sz="1400" dirty="0" err="1">
                <a:cs typeface="+mn-cs"/>
              </a:rPr>
              <a:t>there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four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assessments</a:t>
            </a:r>
            <a:r>
              <a:rPr lang="sv-SE" sz="1400" dirty="0"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cs typeface="+mn-cs"/>
              </a:rPr>
              <a:t>First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</a:t>
            </a:r>
            <a:r>
              <a:rPr lang="sv-SE" sz="1400" dirty="0" err="1">
                <a:cs typeface="+mn-cs"/>
              </a:rPr>
              <a:t>what</a:t>
            </a:r>
            <a:r>
              <a:rPr lang="sv-SE" sz="1400" dirty="0">
                <a:cs typeface="+mn-cs"/>
              </a:rPr>
              <a:t> is the SpO2?  The potential intervention to </a:t>
            </a:r>
            <a:r>
              <a:rPr lang="sv-SE" sz="1400" dirty="0" err="1">
                <a:cs typeface="+mn-cs"/>
              </a:rPr>
              <a:t>consider</a:t>
            </a:r>
            <a:r>
              <a:rPr lang="sv-SE" sz="1400" dirty="0">
                <a:cs typeface="+mn-cs"/>
              </a:rPr>
              <a:t> is the administration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supplemental</a:t>
            </a:r>
            <a:r>
              <a:rPr lang="sv-SE" sz="1400" dirty="0">
                <a:cs typeface="+mn-cs"/>
              </a:rPr>
              <a:t> oxygen via mask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cs typeface="+mn-cs"/>
              </a:rPr>
              <a:t>Second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</a:t>
            </a:r>
            <a:r>
              <a:rPr lang="sv-SE" sz="1400" dirty="0" err="1">
                <a:cs typeface="+mn-cs"/>
              </a:rPr>
              <a:t>what</a:t>
            </a:r>
            <a:r>
              <a:rPr lang="sv-SE" sz="1400" dirty="0">
                <a:cs typeface="+mn-cs"/>
              </a:rPr>
              <a:t> is the </a:t>
            </a:r>
            <a:r>
              <a:rPr lang="sv-SE" sz="1400" dirty="0" err="1">
                <a:cs typeface="+mn-cs"/>
              </a:rPr>
              <a:t>respiratory</a:t>
            </a:r>
            <a:r>
              <a:rPr lang="sv-SE" sz="1400" dirty="0">
                <a:cs typeface="+mn-cs"/>
              </a:rPr>
              <a:t> rate?  The potential intervention to </a:t>
            </a:r>
            <a:r>
              <a:rPr lang="sv-SE" sz="1400" dirty="0" err="1">
                <a:cs typeface="+mn-cs"/>
              </a:rPr>
              <a:t>consider</a:t>
            </a:r>
            <a:r>
              <a:rPr lang="sv-SE" sz="1400" dirty="0">
                <a:cs typeface="+mn-cs"/>
              </a:rPr>
              <a:t> is </a:t>
            </a:r>
            <a:r>
              <a:rPr lang="sv-SE" sz="1400" dirty="0" err="1">
                <a:cs typeface="+mn-cs"/>
              </a:rPr>
              <a:t>ventilating</a:t>
            </a:r>
            <a:r>
              <a:rPr lang="sv-SE" sz="1400" dirty="0">
                <a:cs typeface="+mn-cs"/>
              </a:rPr>
              <a:t> the patient via mask, </a:t>
            </a:r>
            <a:r>
              <a:rPr lang="sv-SE" sz="1400" dirty="0" err="1">
                <a:cs typeface="+mn-cs"/>
              </a:rPr>
              <a:t>either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with</a:t>
            </a:r>
            <a:r>
              <a:rPr lang="sv-SE" sz="1400" dirty="0">
                <a:cs typeface="+mn-cs"/>
              </a:rPr>
              <a:t> a </a:t>
            </a:r>
            <a:r>
              <a:rPr lang="sv-SE" sz="1400" dirty="0" err="1">
                <a:cs typeface="+mn-cs"/>
              </a:rPr>
              <a:t>one</a:t>
            </a:r>
            <a:r>
              <a:rPr lang="sv-SE" sz="1400" dirty="0">
                <a:cs typeface="+mn-cs"/>
              </a:rPr>
              <a:t>-person or </a:t>
            </a:r>
            <a:r>
              <a:rPr lang="sv-SE" sz="1400" dirty="0" err="1">
                <a:cs typeface="+mn-cs"/>
              </a:rPr>
              <a:t>two</a:t>
            </a:r>
            <a:r>
              <a:rPr lang="sv-SE" sz="1400" dirty="0">
                <a:cs typeface="+mn-cs"/>
              </a:rPr>
              <a:t>-person </a:t>
            </a:r>
            <a:r>
              <a:rPr lang="sv-SE" sz="1400" dirty="0" err="1">
                <a:cs typeface="+mn-cs"/>
              </a:rPr>
              <a:t>technique</a:t>
            </a:r>
            <a:endParaRPr lang="sv-SE" sz="1400" dirty="0"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cs typeface="+mn-cs"/>
              </a:rPr>
              <a:t>Third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</a:t>
            </a:r>
            <a:r>
              <a:rPr lang="sv-SE" sz="1400" dirty="0" err="1">
                <a:cs typeface="+mn-cs"/>
              </a:rPr>
              <a:t>lung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auscultation</a:t>
            </a:r>
            <a:r>
              <a:rPr lang="sv-SE" sz="1400" dirty="0">
                <a:cs typeface="+mn-cs"/>
              </a:rPr>
              <a:t>.  </a:t>
            </a:r>
            <a:r>
              <a:rPr lang="sv-SE" sz="1400" dirty="0" err="1">
                <a:cs typeface="+mn-cs"/>
              </a:rPr>
              <a:t>There</a:t>
            </a:r>
            <a:r>
              <a:rPr lang="sv-SE" sz="1400" dirty="0">
                <a:cs typeface="+mn-cs"/>
              </a:rPr>
              <a:t> is no </a:t>
            </a:r>
            <a:r>
              <a:rPr lang="sv-SE" sz="1400" dirty="0" err="1">
                <a:cs typeface="+mn-cs"/>
              </a:rPr>
              <a:t>directly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linked</a:t>
            </a:r>
            <a:r>
              <a:rPr lang="sv-SE" sz="1400" dirty="0">
                <a:cs typeface="+mn-cs"/>
              </a:rPr>
              <a:t> potential intervention.  </a:t>
            </a:r>
            <a:r>
              <a:rPr lang="sv-SE" sz="1400" dirty="0" err="1">
                <a:cs typeface="+mn-cs"/>
              </a:rPr>
              <a:t>Wheezing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can</a:t>
            </a:r>
            <a:r>
              <a:rPr lang="sv-SE" sz="1400" dirty="0">
                <a:cs typeface="+mn-cs"/>
              </a:rPr>
              <a:t> be </a:t>
            </a:r>
            <a:r>
              <a:rPr lang="sv-SE" sz="1400" dirty="0" err="1">
                <a:cs typeface="+mn-cs"/>
              </a:rPr>
              <a:t>caused</a:t>
            </a:r>
            <a:r>
              <a:rPr lang="sv-SE" sz="1400" dirty="0">
                <a:cs typeface="+mn-cs"/>
              </a:rPr>
              <a:t> by an </a:t>
            </a:r>
            <a:r>
              <a:rPr lang="sv-SE" sz="1400" dirty="0" err="1">
                <a:cs typeface="+mn-cs"/>
              </a:rPr>
              <a:t>asthma</a:t>
            </a:r>
            <a:r>
              <a:rPr lang="sv-SE" sz="1400" dirty="0">
                <a:cs typeface="+mn-cs"/>
              </a:rPr>
              <a:t> or COPD </a:t>
            </a:r>
            <a:r>
              <a:rPr lang="sv-SE" sz="1400" dirty="0" err="1">
                <a:cs typeface="+mn-cs"/>
              </a:rPr>
              <a:t>exacerbation</a:t>
            </a:r>
            <a:r>
              <a:rPr lang="sv-SE" sz="1400" dirty="0">
                <a:cs typeface="+mn-cs"/>
              </a:rPr>
              <a:t>, </a:t>
            </a:r>
            <a:r>
              <a:rPr lang="sv-SE" sz="1400" dirty="0" err="1">
                <a:cs typeface="+mn-cs"/>
              </a:rPr>
              <a:t>but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also</a:t>
            </a:r>
            <a:r>
              <a:rPr lang="sv-SE" sz="1400" dirty="0">
                <a:cs typeface="+mn-cs"/>
              </a:rPr>
              <a:t> by </a:t>
            </a:r>
            <a:r>
              <a:rPr lang="sv-SE" sz="1400" dirty="0" err="1">
                <a:cs typeface="+mn-cs"/>
              </a:rPr>
              <a:t>heart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failure</a:t>
            </a:r>
            <a:r>
              <a:rPr lang="sv-SE" sz="1400" dirty="0">
                <a:cs typeface="+mn-cs"/>
              </a:rPr>
              <a:t>.  The information </a:t>
            </a:r>
            <a:r>
              <a:rPr lang="sv-SE" sz="1400" dirty="0" err="1">
                <a:cs typeface="+mn-cs"/>
              </a:rPr>
              <a:t>acquired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during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auscultation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provides</a:t>
            </a:r>
            <a:r>
              <a:rPr lang="sv-SE" sz="1400" dirty="0">
                <a:cs typeface="+mn-cs"/>
              </a:rPr>
              <a:t> data to </a:t>
            </a:r>
            <a:r>
              <a:rPr lang="sv-SE" sz="1400" dirty="0" err="1">
                <a:cs typeface="+mn-cs"/>
              </a:rPr>
              <a:t>recognize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certain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poisoned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arrow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patterns</a:t>
            </a:r>
            <a:r>
              <a:rPr lang="sv-SE" sz="1400" dirty="0"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cs typeface="+mn-cs"/>
              </a:rPr>
              <a:t>Fourth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</a:t>
            </a:r>
            <a:r>
              <a:rPr lang="sv-SE" sz="1400" dirty="0" err="1">
                <a:cs typeface="+mn-cs"/>
              </a:rPr>
              <a:t>chest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wall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inspection</a:t>
            </a:r>
            <a:r>
              <a:rPr lang="sv-SE" sz="1400" dirty="0">
                <a:cs typeface="+mn-cs"/>
              </a:rPr>
              <a:t>.  If </a:t>
            </a:r>
            <a:r>
              <a:rPr lang="sv-SE" sz="1400" dirty="0" err="1">
                <a:cs typeface="+mn-cs"/>
              </a:rPr>
              <a:t>there</a:t>
            </a:r>
            <a:r>
              <a:rPr lang="sv-SE" sz="1400" dirty="0">
                <a:cs typeface="+mn-cs"/>
              </a:rPr>
              <a:t> is a </a:t>
            </a:r>
            <a:r>
              <a:rPr lang="sv-SE" sz="1400" dirty="0" err="1">
                <a:cs typeface="+mn-cs"/>
              </a:rPr>
              <a:t>hole</a:t>
            </a:r>
            <a:r>
              <a:rPr lang="sv-SE" sz="1400" dirty="0">
                <a:cs typeface="+mn-cs"/>
              </a:rPr>
              <a:t> in the </a:t>
            </a:r>
            <a:r>
              <a:rPr lang="sv-SE" sz="1400" dirty="0" err="1">
                <a:cs typeface="+mn-cs"/>
              </a:rPr>
              <a:t>chest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wall</a:t>
            </a:r>
            <a:r>
              <a:rPr lang="sv-SE" sz="1400" dirty="0">
                <a:cs typeface="+mn-cs"/>
              </a:rPr>
              <a:t>, the intervention is to </a:t>
            </a:r>
            <a:r>
              <a:rPr lang="sv-SE" sz="1400" dirty="0" err="1">
                <a:cs typeface="+mn-cs"/>
              </a:rPr>
              <a:t>seal</a:t>
            </a:r>
            <a:r>
              <a:rPr lang="sv-SE" sz="1400" dirty="0">
                <a:cs typeface="+mn-cs"/>
              </a:rPr>
              <a:t> the </a:t>
            </a:r>
            <a:r>
              <a:rPr lang="sv-SE" sz="1400" dirty="0" err="1">
                <a:cs typeface="+mn-cs"/>
              </a:rPr>
              <a:t>hole</a:t>
            </a:r>
            <a:endParaRPr lang="sv-SE" sz="1400" dirty="0">
              <a:cs typeface="+mn-cs"/>
            </a:endParaRPr>
          </a:p>
          <a:p>
            <a:pPr>
              <a:defRPr/>
            </a:pPr>
            <a:endParaRPr lang="sv-SE" sz="1400" dirty="0">
              <a:cs typeface="+mn-cs"/>
            </a:endParaRPr>
          </a:p>
          <a:p>
            <a:pPr>
              <a:defRPr/>
            </a:pPr>
            <a:r>
              <a:rPr lang="sv-SE" sz="1400" dirty="0">
                <a:cs typeface="+mn-cs"/>
              </a:rPr>
              <a:t>The </a:t>
            </a:r>
            <a:r>
              <a:rPr lang="sv-SE" sz="1400" dirty="0" err="1">
                <a:cs typeface="+mn-cs"/>
              </a:rPr>
              <a:t>next</a:t>
            </a:r>
            <a:r>
              <a:rPr lang="sv-SE" sz="1400" dirty="0">
                <a:cs typeface="+mn-cs"/>
              </a:rPr>
              <a:t> step is C for </a:t>
            </a:r>
            <a:r>
              <a:rPr lang="sv-SE" sz="1400" dirty="0" err="1">
                <a:cs typeface="+mn-cs"/>
              </a:rPr>
              <a:t>Circulation</a:t>
            </a:r>
            <a:r>
              <a:rPr lang="sv-SE" sz="1400" dirty="0">
                <a:cs typeface="+mn-cs"/>
              </a:rPr>
              <a:t>.  The </a:t>
            </a:r>
            <a:r>
              <a:rPr lang="sv-SE" sz="1400" dirty="0" err="1">
                <a:cs typeface="+mn-cs"/>
              </a:rPr>
              <a:t>purpose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C is to </a:t>
            </a:r>
            <a:r>
              <a:rPr lang="sv-SE" sz="1400" dirty="0" err="1">
                <a:cs typeface="+mn-cs"/>
              </a:rPr>
              <a:t>ensure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brain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perfusion</a:t>
            </a:r>
            <a:r>
              <a:rPr lang="sv-SE" sz="1400" dirty="0">
                <a:cs typeface="+mn-cs"/>
              </a:rPr>
              <a:t> so </a:t>
            </a:r>
            <a:r>
              <a:rPr lang="sv-SE" sz="1400" dirty="0" err="1">
                <a:cs typeface="+mn-cs"/>
              </a:rPr>
              <a:t>that</a:t>
            </a:r>
            <a:r>
              <a:rPr lang="sv-SE" sz="1400" dirty="0">
                <a:cs typeface="+mn-cs"/>
              </a:rPr>
              <a:t> oxygen and </a:t>
            </a:r>
            <a:r>
              <a:rPr lang="sv-SE" sz="1400" dirty="0" err="1">
                <a:cs typeface="+mn-cs"/>
              </a:rPr>
              <a:t>glucose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can</a:t>
            </a:r>
            <a:r>
              <a:rPr lang="sv-SE" sz="1400" dirty="0">
                <a:cs typeface="+mn-cs"/>
              </a:rPr>
              <a:t> be </a:t>
            </a:r>
            <a:r>
              <a:rPr lang="sv-SE" sz="1400" dirty="0" err="1">
                <a:cs typeface="+mn-cs"/>
              </a:rPr>
              <a:t>delivered</a:t>
            </a:r>
            <a:r>
              <a:rPr lang="sv-SE" sz="1400" dirty="0">
                <a:cs typeface="+mn-cs"/>
              </a:rPr>
              <a:t> to the neurons.</a:t>
            </a:r>
          </a:p>
          <a:p>
            <a:pPr>
              <a:defRPr/>
            </a:pPr>
            <a:endParaRPr lang="sv-SE" sz="1400" dirty="0">
              <a:cs typeface="+mn-cs"/>
            </a:endParaRPr>
          </a:p>
          <a:p>
            <a:pPr>
              <a:defRPr/>
            </a:pPr>
            <a:r>
              <a:rPr lang="sv-SE" sz="1400" dirty="0" err="1">
                <a:cs typeface="+mn-cs"/>
              </a:rPr>
              <a:t>During</a:t>
            </a:r>
            <a:r>
              <a:rPr lang="sv-SE" sz="1400" dirty="0">
                <a:cs typeface="+mn-cs"/>
              </a:rPr>
              <a:t> C, </a:t>
            </a:r>
            <a:r>
              <a:rPr lang="sv-SE" sz="1400" dirty="0" err="1">
                <a:cs typeface="+mn-cs"/>
              </a:rPr>
              <a:t>there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three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assessments</a:t>
            </a:r>
            <a:endParaRPr lang="sv-SE" sz="1400" dirty="0"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cs typeface="+mn-cs"/>
              </a:rPr>
              <a:t>First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</a:t>
            </a:r>
            <a:r>
              <a:rPr lang="sv-SE" sz="1400" dirty="0" err="1">
                <a:cs typeface="+mn-cs"/>
              </a:rPr>
              <a:t>presence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the radial or femoral </a:t>
            </a:r>
            <a:r>
              <a:rPr lang="sv-SE" sz="1400" dirty="0" err="1">
                <a:cs typeface="+mn-cs"/>
              </a:rPr>
              <a:t>pulse</a:t>
            </a:r>
            <a:r>
              <a:rPr lang="sv-SE" sz="1400" dirty="0">
                <a:cs typeface="+mn-cs"/>
              </a:rPr>
              <a:t> and </a:t>
            </a:r>
            <a:r>
              <a:rPr lang="sv-SE" sz="1400" dirty="0" err="1">
                <a:cs typeface="+mn-cs"/>
              </a:rPr>
              <a:t>ideally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obtaining</a:t>
            </a:r>
            <a:r>
              <a:rPr lang="sv-SE" sz="1400" dirty="0">
                <a:cs typeface="+mn-cs"/>
              </a:rPr>
              <a:t> a </a:t>
            </a:r>
            <a:r>
              <a:rPr lang="sv-SE" sz="1400" dirty="0" err="1">
                <a:cs typeface="+mn-cs"/>
              </a:rPr>
              <a:t>blood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pressure</a:t>
            </a:r>
            <a:r>
              <a:rPr lang="sv-SE" sz="1400" dirty="0">
                <a:cs typeface="+mn-cs"/>
              </a:rPr>
              <a:t>.  If the </a:t>
            </a:r>
            <a:r>
              <a:rPr lang="sv-SE" sz="1400" dirty="0" err="1">
                <a:cs typeface="+mn-cs"/>
              </a:rPr>
              <a:t>pulse</a:t>
            </a:r>
            <a:r>
              <a:rPr lang="sv-SE" sz="1400" dirty="0">
                <a:cs typeface="+mn-cs"/>
              </a:rPr>
              <a:t> is </a:t>
            </a:r>
            <a:r>
              <a:rPr lang="sv-SE" sz="1400" dirty="0" err="1">
                <a:cs typeface="+mn-cs"/>
              </a:rPr>
              <a:t>thready</a:t>
            </a:r>
            <a:r>
              <a:rPr lang="sv-SE" sz="1400" dirty="0">
                <a:cs typeface="+mn-cs"/>
              </a:rPr>
              <a:t> or absent or the </a:t>
            </a:r>
            <a:r>
              <a:rPr lang="sv-SE" sz="1400" dirty="0" err="1">
                <a:cs typeface="+mn-cs"/>
              </a:rPr>
              <a:t>blood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pressure</a:t>
            </a:r>
            <a:r>
              <a:rPr lang="sv-SE" sz="1400" dirty="0">
                <a:cs typeface="+mn-cs"/>
              </a:rPr>
              <a:t> is </a:t>
            </a:r>
            <a:r>
              <a:rPr lang="sv-SE" sz="1400" dirty="0" err="1">
                <a:cs typeface="+mn-cs"/>
              </a:rPr>
              <a:t>low</a:t>
            </a:r>
            <a:r>
              <a:rPr lang="sv-SE" sz="1400" dirty="0">
                <a:cs typeface="+mn-cs"/>
              </a:rPr>
              <a:t>, the intervention </a:t>
            </a:r>
            <a:r>
              <a:rPr lang="sv-SE" sz="1400" dirty="0" err="1">
                <a:cs typeface="+mn-cs"/>
              </a:rPr>
              <a:t>consists</a:t>
            </a:r>
            <a:r>
              <a:rPr lang="sv-SE" sz="1400" dirty="0">
                <a:cs typeface="+mn-cs"/>
              </a:rPr>
              <a:t> in </a:t>
            </a:r>
            <a:r>
              <a:rPr lang="sv-SE" sz="1400" dirty="0" err="1">
                <a:cs typeface="+mn-cs"/>
              </a:rPr>
              <a:t>obtaining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intravenous</a:t>
            </a:r>
            <a:r>
              <a:rPr lang="sv-SE" sz="1400" dirty="0">
                <a:cs typeface="+mn-cs"/>
              </a:rPr>
              <a:t> or </a:t>
            </a:r>
            <a:r>
              <a:rPr lang="sv-SE" sz="1400" dirty="0" err="1">
                <a:cs typeface="+mn-cs"/>
              </a:rPr>
              <a:t>intraosseous</a:t>
            </a:r>
            <a:r>
              <a:rPr lang="sv-SE" sz="1400" dirty="0">
                <a:cs typeface="+mn-cs"/>
              </a:rPr>
              <a:t> access and </a:t>
            </a:r>
            <a:r>
              <a:rPr lang="sv-SE" sz="1400" dirty="0" err="1">
                <a:cs typeface="+mn-cs"/>
              </a:rPr>
              <a:t>administering</a:t>
            </a:r>
            <a:r>
              <a:rPr lang="sv-SE" sz="1400" dirty="0">
                <a:cs typeface="+mn-cs"/>
              </a:rPr>
              <a:t> a bolus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crystalloid</a:t>
            </a:r>
            <a:r>
              <a:rPr lang="sv-SE" sz="1400" dirty="0">
                <a:cs typeface="+mn-cs"/>
              </a:rPr>
              <a:t>, 500 ml for an adult and 10 ml/kg for a </a:t>
            </a:r>
            <a:r>
              <a:rPr lang="sv-SE" sz="1400" dirty="0" err="1">
                <a:cs typeface="+mn-cs"/>
              </a:rPr>
              <a:t>child</a:t>
            </a:r>
            <a:r>
              <a:rPr lang="sv-SE" sz="1400" dirty="0">
                <a:cs typeface="+mn-cs"/>
              </a:rPr>
              <a:t>.  </a:t>
            </a:r>
            <a:r>
              <a:rPr lang="sv-SE" sz="1400" dirty="0" err="1">
                <a:cs typeface="+mn-cs"/>
              </a:rPr>
              <a:t>Once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more</a:t>
            </a:r>
            <a:r>
              <a:rPr lang="sv-SE" sz="1400" dirty="0">
                <a:cs typeface="+mn-cs"/>
              </a:rPr>
              <a:t> information is </a:t>
            </a:r>
            <a:r>
              <a:rPr lang="sv-SE" sz="1400" dirty="0" err="1">
                <a:cs typeface="+mn-cs"/>
              </a:rPr>
              <a:t>obtained</a:t>
            </a:r>
            <a:r>
              <a:rPr lang="sv-SE" sz="1400" dirty="0">
                <a:cs typeface="+mn-cs"/>
              </a:rPr>
              <a:t>, it </a:t>
            </a:r>
            <a:r>
              <a:rPr lang="sv-SE" sz="1400" dirty="0" err="1">
                <a:cs typeface="+mn-cs"/>
              </a:rPr>
              <a:t>will</a:t>
            </a:r>
            <a:r>
              <a:rPr lang="sv-SE" sz="1400" dirty="0">
                <a:cs typeface="+mn-cs"/>
              </a:rPr>
              <a:t> be </a:t>
            </a:r>
            <a:r>
              <a:rPr lang="sv-SE" sz="1400" dirty="0" err="1">
                <a:cs typeface="+mn-cs"/>
              </a:rPr>
              <a:t>clearer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whether</a:t>
            </a:r>
            <a:r>
              <a:rPr lang="sv-SE" sz="1400" dirty="0">
                <a:cs typeface="+mn-cs"/>
              </a:rPr>
              <a:t> the patient in is </a:t>
            </a:r>
            <a:r>
              <a:rPr lang="sv-SE" sz="1400" dirty="0" err="1">
                <a:cs typeface="+mn-cs"/>
              </a:rPr>
              <a:t>shock</a:t>
            </a:r>
            <a:r>
              <a:rPr lang="sv-SE" sz="1400" dirty="0">
                <a:cs typeface="+mn-cs"/>
              </a:rPr>
              <a:t>, and </a:t>
            </a:r>
            <a:r>
              <a:rPr lang="sv-SE" sz="1400" dirty="0" err="1">
                <a:cs typeface="+mn-cs"/>
              </a:rPr>
              <a:t>what</a:t>
            </a:r>
            <a:r>
              <a:rPr lang="sv-SE" sz="1400" dirty="0">
                <a:cs typeface="+mn-cs"/>
              </a:rPr>
              <a:t> the cause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the </a:t>
            </a:r>
            <a:r>
              <a:rPr lang="sv-SE" sz="1400" dirty="0" err="1">
                <a:cs typeface="+mn-cs"/>
              </a:rPr>
              <a:t>shock</a:t>
            </a:r>
            <a:r>
              <a:rPr lang="sv-SE" sz="1400" dirty="0">
                <a:cs typeface="+mn-cs"/>
              </a:rPr>
              <a:t> is.  </a:t>
            </a:r>
            <a:r>
              <a:rPr lang="sv-SE" sz="1400" dirty="0" err="1">
                <a:cs typeface="+mn-cs"/>
              </a:rPr>
              <a:t>Then</a:t>
            </a:r>
            <a:r>
              <a:rPr lang="sv-SE" sz="1400" dirty="0">
                <a:cs typeface="+mn-cs"/>
              </a:rPr>
              <a:t> interventions </a:t>
            </a:r>
            <a:r>
              <a:rPr lang="sv-SE" sz="1400" dirty="0" err="1">
                <a:cs typeface="+mn-cs"/>
              </a:rPr>
              <a:t>targeted</a:t>
            </a:r>
            <a:r>
              <a:rPr lang="sv-SE" sz="1400" dirty="0">
                <a:cs typeface="+mn-cs"/>
              </a:rPr>
              <a:t> to the cause </a:t>
            </a:r>
            <a:r>
              <a:rPr lang="sv-SE" sz="1400" dirty="0" err="1">
                <a:cs typeface="+mn-cs"/>
              </a:rPr>
              <a:t>can</a:t>
            </a:r>
            <a:r>
              <a:rPr lang="sv-SE" sz="1400" dirty="0">
                <a:cs typeface="+mn-cs"/>
              </a:rPr>
              <a:t> be </a:t>
            </a:r>
            <a:r>
              <a:rPr lang="sv-SE" sz="1400" dirty="0" err="1">
                <a:cs typeface="+mn-cs"/>
              </a:rPr>
              <a:t>implemented</a:t>
            </a:r>
            <a:r>
              <a:rPr lang="sv-SE" sz="1400" dirty="0">
                <a:cs typeface="+mn-cs"/>
              </a:rPr>
              <a:t>, </a:t>
            </a:r>
            <a:r>
              <a:rPr lang="sv-SE" sz="1400" dirty="0" err="1">
                <a:cs typeface="+mn-cs"/>
              </a:rPr>
              <a:t>e.g</a:t>
            </a:r>
            <a:r>
              <a:rPr lang="sv-SE" sz="1400" dirty="0">
                <a:cs typeface="+mn-cs"/>
              </a:rPr>
              <a:t>. </a:t>
            </a:r>
            <a:r>
              <a:rPr lang="sv-SE" sz="1400" dirty="0" err="1">
                <a:cs typeface="+mn-cs"/>
              </a:rPr>
              <a:t>giving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blood</a:t>
            </a:r>
            <a:r>
              <a:rPr lang="sv-SE" sz="1400" dirty="0">
                <a:cs typeface="+mn-cs"/>
              </a:rPr>
              <a:t> for </a:t>
            </a:r>
            <a:r>
              <a:rPr lang="sv-SE" sz="1400" dirty="0" err="1">
                <a:cs typeface="+mn-cs"/>
              </a:rPr>
              <a:t>hemorrhagic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shock</a:t>
            </a:r>
            <a:r>
              <a:rPr lang="sv-SE" sz="1400" dirty="0">
                <a:cs typeface="+mn-cs"/>
              </a:rPr>
              <a:t>, given </a:t>
            </a:r>
            <a:r>
              <a:rPr lang="sv-SE" sz="1400" dirty="0" err="1">
                <a:cs typeface="+mn-cs"/>
              </a:rPr>
              <a:t>thrombolysis</a:t>
            </a:r>
            <a:r>
              <a:rPr lang="sv-SE" sz="1400" dirty="0">
                <a:cs typeface="+mn-cs"/>
              </a:rPr>
              <a:t> for massive </a:t>
            </a:r>
            <a:r>
              <a:rPr lang="sv-SE" sz="1400" dirty="0" err="1">
                <a:cs typeface="+mn-cs"/>
              </a:rPr>
              <a:t>pulmonary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embolism</a:t>
            </a:r>
            <a:r>
              <a:rPr lang="sv-SE" sz="1400" dirty="0">
                <a:cs typeface="+mn-cs"/>
              </a:rPr>
              <a:t>.  </a:t>
            </a:r>
            <a:r>
              <a:rPr lang="sv-SE" sz="1400" dirty="0" err="1">
                <a:cs typeface="+mn-cs"/>
              </a:rPr>
              <a:t>But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giving</a:t>
            </a:r>
            <a:r>
              <a:rPr lang="sv-SE" sz="1400" dirty="0">
                <a:cs typeface="+mn-cs"/>
              </a:rPr>
              <a:t> an initial bolus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fluid </a:t>
            </a:r>
            <a:r>
              <a:rPr lang="sv-SE" sz="1400" dirty="0" err="1">
                <a:cs typeface="+mn-cs"/>
              </a:rPr>
              <a:t>can</a:t>
            </a:r>
            <a:r>
              <a:rPr lang="sv-SE" sz="1400" dirty="0">
                <a:cs typeface="+mn-cs"/>
              </a:rPr>
              <a:t> be </a:t>
            </a:r>
            <a:r>
              <a:rPr lang="sv-SE" sz="1400" dirty="0" err="1">
                <a:cs typeface="+mn-cs"/>
              </a:rPr>
              <a:t>justified</a:t>
            </a:r>
            <a:r>
              <a:rPr lang="sv-SE" sz="1400" dirty="0"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cs typeface="+mn-cs"/>
              </a:rPr>
              <a:t>Second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</a:t>
            </a:r>
            <a:r>
              <a:rPr lang="sv-SE" sz="1400" dirty="0" err="1">
                <a:cs typeface="+mn-cs"/>
              </a:rPr>
              <a:t>measuring</a:t>
            </a:r>
            <a:r>
              <a:rPr lang="sv-SE" sz="1400" dirty="0">
                <a:cs typeface="+mn-cs"/>
              </a:rPr>
              <a:t> the </a:t>
            </a:r>
            <a:r>
              <a:rPr lang="sv-SE" sz="1400" dirty="0" err="1">
                <a:cs typeface="+mn-cs"/>
              </a:rPr>
              <a:t>heart</a:t>
            </a:r>
            <a:r>
              <a:rPr lang="sv-SE" sz="1400" dirty="0">
                <a:cs typeface="+mn-cs"/>
              </a:rPr>
              <a:t> rate.  If the </a:t>
            </a:r>
            <a:r>
              <a:rPr lang="sv-SE" sz="1400" dirty="0" err="1">
                <a:cs typeface="+mn-cs"/>
              </a:rPr>
              <a:t>heart</a:t>
            </a:r>
            <a:r>
              <a:rPr lang="sv-SE" sz="1400" dirty="0">
                <a:cs typeface="+mn-cs"/>
              </a:rPr>
              <a:t> rate is </a:t>
            </a:r>
            <a:r>
              <a:rPr lang="sv-SE" sz="1400" dirty="0" err="1">
                <a:cs typeface="+mn-cs"/>
              </a:rPr>
              <a:t>really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low</a:t>
            </a:r>
            <a:r>
              <a:rPr lang="sv-SE" sz="1400" dirty="0">
                <a:cs typeface="+mn-cs"/>
              </a:rPr>
              <a:t>, it is </a:t>
            </a:r>
            <a:r>
              <a:rPr lang="sv-SE" sz="1400" dirty="0" err="1">
                <a:cs typeface="+mn-cs"/>
              </a:rPr>
              <a:t>reasonable</a:t>
            </a:r>
            <a:r>
              <a:rPr lang="sv-SE" sz="1400" dirty="0">
                <a:cs typeface="+mn-cs"/>
              </a:rPr>
              <a:t> to </a:t>
            </a:r>
            <a:r>
              <a:rPr lang="sv-SE" sz="1400" dirty="0" err="1">
                <a:cs typeface="+mn-cs"/>
              </a:rPr>
              <a:t>give</a:t>
            </a:r>
            <a:r>
              <a:rPr lang="sv-SE" sz="1400" dirty="0">
                <a:cs typeface="+mn-cs"/>
              </a:rPr>
              <a:t> adrenalin </a:t>
            </a:r>
            <a:r>
              <a:rPr lang="sv-SE" sz="1400" dirty="0" err="1">
                <a:cs typeface="+mn-cs"/>
              </a:rPr>
              <a:t>intramuscular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instead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atropine</a:t>
            </a:r>
            <a:r>
              <a:rPr lang="sv-SE" sz="1400" dirty="0">
                <a:cs typeface="+mn-cs"/>
              </a:rPr>
              <a:t>, and </a:t>
            </a:r>
            <a:r>
              <a:rPr lang="sv-SE" sz="1400" dirty="0" err="1">
                <a:cs typeface="+mn-cs"/>
              </a:rPr>
              <a:t>if</a:t>
            </a:r>
            <a:r>
              <a:rPr lang="sv-SE" sz="1400" dirty="0">
                <a:cs typeface="+mn-cs"/>
              </a:rPr>
              <a:t> the </a:t>
            </a:r>
            <a:r>
              <a:rPr lang="sv-SE" sz="1400" dirty="0" err="1">
                <a:cs typeface="+mn-cs"/>
              </a:rPr>
              <a:t>heart</a:t>
            </a:r>
            <a:r>
              <a:rPr lang="sv-SE" sz="1400" dirty="0">
                <a:cs typeface="+mn-cs"/>
              </a:rPr>
              <a:t> rate is </a:t>
            </a:r>
            <a:r>
              <a:rPr lang="sv-SE" sz="1400" dirty="0" err="1">
                <a:cs typeface="+mn-cs"/>
              </a:rPr>
              <a:t>really-really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low</a:t>
            </a:r>
            <a:r>
              <a:rPr lang="sv-SE" sz="1400" dirty="0">
                <a:cs typeface="+mn-cs"/>
              </a:rPr>
              <a:t>, </a:t>
            </a:r>
            <a:r>
              <a:rPr lang="sv-SE" sz="1400" dirty="0" err="1">
                <a:cs typeface="+mn-cs"/>
              </a:rPr>
              <a:t>then</a:t>
            </a:r>
            <a:r>
              <a:rPr lang="sv-SE" sz="1400" dirty="0">
                <a:cs typeface="+mn-cs"/>
              </a:rPr>
              <a:t> the </a:t>
            </a:r>
            <a:r>
              <a:rPr lang="sv-SE" sz="1400" dirty="0" err="1">
                <a:cs typeface="+mn-cs"/>
              </a:rPr>
              <a:t>acute</a:t>
            </a:r>
            <a:r>
              <a:rPr lang="sv-SE" sz="1400" dirty="0">
                <a:cs typeface="+mn-cs"/>
              </a:rPr>
              <a:t> initial intervention is </a:t>
            </a:r>
            <a:r>
              <a:rPr lang="sv-SE" sz="1400" dirty="0" err="1">
                <a:cs typeface="+mn-cs"/>
              </a:rPr>
              <a:t>external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pacing</a:t>
            </a:r>
            <a:r>
              <a:rPr lang="sv-SE" sz="1400" dirty="0"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cs typeface="+mn-cs"/>
              </a:rPr>
              <a:t>Third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</a:t>
            </a:r>
            <a:r>
              <a:rPr lang="sv-SE" sz="1400" dirty="0" err="1">
                <a:cs typeface="+mn-cs"/>
              </a:rPr>
              <a:t>heart</a:t>
            </a:r>
            <a:r>
              <a:rPr lang="sv-SE" sz="1400" dirty="0">
                <a:cs typeface="+mn-cs"/>
              </a:rPr>
              <a:t> rhythm.  </a:t>
            </a:r>
            <a:r>
              <a:rPr lang="sv-SE" sz="1400" dirty="0" err="1">
                <a:cs typeface="+mn-cs"/>
              </a:rPr>
              <a:t>Here</a:t>
            </a:r>
            <a:r>
              <a:rPr lang="sv-SE" sz="1400" dirty="0">
                <a:cs typeface="+mn-cs"/>
              </a:rPr>
              <a:t>, all </a:t>
            </a:r>
            <a:r>
              <a:rPr lang="sv-SE" sz="1400" dirty="0" err="1">
                <a:cs typeface="+mn-cs"/>
              </a:rPr>
              <a:t>you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need</a:t>
            </a:r>
            <a:r>
              <a:rPr lang="sv-SE" sz="1400" dirty="0">
                <a:cs typeface="+mn-cs"/>
              </a:rPr>
              <a:t> is a </a:t>
            </a:r>
            <a:r>
              <a:rPr lang="sv-SE" sz="1400" dirty="0" err="1">
                <a:cs typeface="+mn-cs"/>
              </a:rPr>
              <a:t>two-lead</a:t>
            </a:r>
            <a:r>
              <a:rPr lang="sv-SE" sz="1400" dirty="0">
                <a:cs typeface="+mn-cs"/>
              </a:rPr>
              <a:t> EKG to </a:t>
            </a:r>
            <a:r>
              <a:rPr lang="sv-SE" sz="1400" dirty="0" err="1">
                <a:cs typeface="+mn-cs"/>
              </a:rPr>
              <a:t>determine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whether</a:t>
            </a:r>
            <a:r>
              <a:rPr lang="sv-SE" sz="1400" dirty="0">
                <a:cs typeface="+mn-cs"/>
              </a:rPr>
              <a:t> the </a:t>
            </a:r>
            <a:r>
              <a:rPr lang="sv-SE" sz="1400" dirty="0" err="1">
                <a:cs typeface="+mn-cs"/>
              </a:rPr>
              <a:t>heart</a:t>
            </a:r>
            <a:r>
              <a:rPr lang="sv-SE" sz="1400" dirty="0">
                <a:cs typeface="+mn-cs"/>
              </a:rPr>
              <a:t> rate is </a:t>
            </a:r>
            <a:r>
              <a:rPr lang="sv-SE" sz="1400" dirty="0" err="1">
                <a:cs typeface="+mn-cs"/>
              </a:rPr>
              <a:t>regular</a:t>
            </a:r>
            <a:r>
              <a:rPr lang="sv-SE" sz="1400" dirty="0">
                <a:cs typeface="+mn-cs"/>
              </a:rPr>
              <a:t> or not, and </a:t>
            </a:r>
            <a:r>
              <a:rPr lang="sv-SE" sz="1400" dirty="0" err="1">
                <a:cs typeface="+mn-cs"/>
              </a:rPr>
              <a:t>whether</a:t>
            </a:r>
            <a:r>
              <a:rPr lang="sv-SE" sz="1400" dirty="0">
                <a:cs typeface="+mn-cs"/>
              </a:rPr>
              <a:t> the QRS </a:t>
            </a:r>
            <a:r>
              <a:rPr lang="sv-SE" sz="1400" dirty="0" err="1">
                <a:cs typeface="+mn-cs"/>
              </a:rPr>
              <a:t>complexes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wide</a:t>
            </a:r>
            <a:r>
              <a:rPr lang="sv-SE" sz="1400" dirty="0">
                <a:cs typeface="+mn-cs"/>
              </a:rPr>
              <a:t> or </a:t>
            </a:r>
            <a:r>
              <a:rPr lang="sv-SE" sz="1400" dirty="0" err="1">
                <a:cs typeface="+mn-cs"/>
              </a:rPr>
              <a:t>narrow</a:t>
            </a:r>
            <a:r>
              <a:rPr lang="sv-SE" sz="1400" dirty="0">
                <a:cs typeface="+mn-cs"/>
              </a:rPr>
              <a:t>.  </a:t>
            </a:r>
            <a:r>
              <a:rPr lang="sv-SE" sz="1400" dirty="0" err="1">
                <a:cs typeface="+mn-cs"/>
              </a:rPr>
              <a:t>This</a:t>
            </a:r>
            <a:r>
              <a:rPr lang="sv-SE" sz="1400" dirty="0">
                <a:cs typeface="+mn-cs"/>
              </a:rPr>
              <a:t> information </a:t>
            </a:r>
            <a:r>
              <a:rPr lang="sv-SE" sz="1400" dirty="0" err="1">
                <a:cs typeface="+mn-cs"/>
              </a:rPr>
              <a:t>allows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you</a:t>
            </a:r>
            <a:r>
              <a:rPr lang="sv-SE" sz="1400" dirty="0">
                <a:cs typeface="+mn-cs"/>
              </a:rPr>
              <a:t> to </a:t>
            </a:r>
            <a:r>
              <a:rPr lang="sv-SE" sz="1400" dirty="0" err="1">
                <a:cs typeface="+mn-cs"/>
              </a:rPr>
              <a:t>categorize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tachycardias</a:t>
            </a:r>
            <a:r>
              <a:rPr lang="sv-SE" sz="1400" dirty="0"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31FCB5FF-E0FF-D338-1681-AEC4289B60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625C6F1F-C288-2846-AFEE-029C9E34EA99}" type="slidenum">
              <a:rPr lang="sv-SE" altLang="en-SE" sz="1200" smtClean="0"/>
              <a:pPr/>
              <a:t>17</a:t>
            </a:fld>
            <a:endParaRPr lang="sv-SE" altLang="en-SE" sz="1200"/>
          </a:p>
        </p:txBody>
      </p:sp>
      <p:sp>
        <p:nvSpPr>
          <p:cNvPr id="557059" name="Rectangle 1027">
            <a:extLst>
              <a:ext uri="{FF2B5EF4-FFF2-40B4-BE49-F238E27FC236}">
                <a16:creationId xmlns:a16="http://schemas.microsoft.com/office/drawing/2014/main" id="{AE703BD6-D35C-726F-12BB-F5BD60B53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1350" y="374650"/>
            <a:ext cx="5654675" cy="8543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z="1400" dirty="0">
                <a:cs typeface="+mn-cs"/>
              </a:rPr>
              <a:t>The </a:t>
            </a:r>
            <a:r>
              <a:rPr lang="sv-SE" sz="1400" dirty="0" err="1">
                <a:cs typeface="+mn-cs"/>
              </a:rPr>
              <a:t>next</a:t>
            </a:r>
            <a:r>
              <a:rPr lang="sv-SE" sz="1400" dirty="0">
                <a:cs typeface="+mn-cs"/>
              </a:rPr>
              <a:t> step is D </a:t>
            </a:r>
            <a:r>
              <a:rPr lang="sv-SE" sz="1400" dirty="0" err="1">
                <a:cs typeface="+mn-cs"/>
              </a:rPr>
              <a:t>which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stands</a:t>
            </a:r>
            <a:r>
              <a:rPr lang="sv-SE" sz="1400" dirty="0">
                <a:cs typeface="+mn-cs"/>
              </a:rPr>
              <a:t> for </a:t>
            </a:r>
            <a:r>
              <a:rPr lang="sv-SE" sz="1400" dirty="0" err="1">
                <a:cs typeface="+mn-cs"/>
              </a:rPr>
              <a:t>Disability</a:t>
            </a:r>
            <a:r>
              <a:rPr lang="sv-SE" sz="1400" dirty="0">
                <a:cs typeface="+mn-cs"/>
              </a:rPr>
              <a:t>.  The </a:t>
            </a:r>
            <a:r>
              <a:rPr lang="sv-SE" sz="1400" dirty="0" err="1">
                <a:cs typeface="+mn-cs"/>
              </a:rPr>
              <a:t>purpose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D is to </a:t>
            </a:r>
            <a:r>
              <a:rPr lang="sv-SE" sz="1400" dirty="0" err="1">
                <a:cs typeface="+mn-cs"/>
              </a:rPr>
              <a:t>rule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out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hypoglycemia</a:t>
            </a:r>
            <a:r>
              <a:rPr lang="sv-SE" sz="1400" dirty="0">
                <a:cs typeface="+mn-cs"/>
              </a:rPr>
              <a:t> and </a:t>
            </a:r>
            <a:r>
              <a:rPr lang="sv-SE" sz="1400" dirty="0" err="1">
                <a:cs typeface="+mn-cs"/>
              </a:rPr>
              <a:t>detect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focal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neurological</a:t>
            </a:r>
            <a:r>
              <a:rPr lang="sv-SE" sz="1400" dirty="0">
                <a:cs typeface="+mn-cs"/>
              </a:rPr>
              <a:t> deficits.</a:t>
            </a:r>
          </a:p>
          <a:p>
            <a:pPr>
              <a:defRPr/>
            </a:pPr>
            <a:endParaRPr lang="sv-SE" sz="1400" dirty="0">
              <a:cs typeface="+mn-cs"/>
            </a:endParaRPr>
          </a:p>
          <a:p>
            <a:pPr>
              <a:defRPr/>
            </a:pPr>
            <a:r>
              <a:rPr lang="sv-SE" sz="1400" dirty="0" err="1">
                <a:cs typeface="+mn-cs"/>
              </a:rPr>
              <a:t>During</a:t>
            </a:r>
            <a:r>
              <a:rPr lang="sv-SE" sz="1400" dirty="0">
                <a:cs typeface="+mn-cs"/>
              </a:rPr>
              <a:t> D, </a:t>
            </a:r>
            <a:r>
              <a:rPr lang="sv-SE" sz="1400" dirty="0" err="1">
                <a:cs typeface="+mn-cs"/>
              </a:rPr>
              <a:t>there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four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assessments</a:t>
            </a:r>
            <a:r>
              <a:rPr lang="sv-SE" sz="1400" dirty="0"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cs typeface="+mn-cs"/>
              </a:rPr>
              <a:t>First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</a:t>
            </a:r>
            <a:r>
              <a:rPr lang="sv-SE" sz="1400" dirty="0" err="1">
                <a:cs typeface="+mn-cs"/>
              </a:rPr>
              <a:t>degree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alertness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according</a:t>
            </a:r>
            <a:r>
              <a:rPr lang="sv-SE" sz="1400" dirty="0">
                <a:cs typeface="+mn-cs"/>
              </a:rPr>
              <a:t> to AVPU.  AVPU </a:t>
            </a:r>
            <a:r>
              <a:rPr lang="sv-SE" sz="1400" dirty="0" err="1">
                <a:cs typeface="+mn-cs"/>
              </a:rPr>
              <a:t>stands</a:t>
            </a:r>
            <a:r>
              <a:rPr lang="sv-SE" sz="1400" dirty="0">
                <a:cs typeface="+mn-cs"/>
              </a:rPr>
              <a:t> for Alert-Verbal-Pain-</a:t>
            </a:r>
            <a:r>
              <a:rPr lang="sv-SE" sz="1400" dirty="0" err="1">
                <a:cs typeface="+mn-cs"/>
              </a:rPr>
              <a:t>Unconscious</a:t>
            </a:r>
            <a:r>
              <a:rPr lang="sv-SE" sz="1400" dirty="0"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cs typeface="+mn-cs"/>
              </a:rPr>
              <a:t>Second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</a:t>
            </a:r>
            <a:r>
              <a:rPr lang="sv-SE" sz="1400" dirty="0" err="1">
                <a:cs typeface="+mn-cs"/>
              </a:rPr>
              <a:t>looking</a:t>
            </a:r>
            <a:r>
              <a:rPr lang="sv-SE" sz="1400" dirty="0">
                <a:cs typeface="+mn-cs"/>
              </a:rPr>
              <a:t> at the </a:t>
            </a:r>
            <a:r>
              <a:rPr lang="sv-SE" sz="1400" dirty="0" err="1">
                <a:cs typeface="+mn-cs"/>
              </a:rPr>
              <a:t>eyes</a:t>
            </a:r>
            <a:r>
              <a:rPr lang="sv-SE" sz="1400" dirty="0">
                <a:cs typeface="+mn-cs"/>
              </a:rPr>
              <a:t> for </a:t>
            </a:r>
            <a:r>
              <a:rPr lang="sv-SE" sz="1400" dirty="0" err="1">
                <a:cs typeface="+mn-cs"/>
              </a:rPr>
              <a:t>pupillary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size</a:t>
            </a:r>
            <a:r>
              <a:rPr lang="sv-SE" sz="1400" dirty="0">
                <a:cs typeface="+mn-cs"/>
              </a:rPr>
              <a:t> and </a:t>
            </a:r>
            <a:r>
              <a:rPr lang="sv-SE" sz="1400" dirty="0" err="1">
                <a:cs typeface="+mn-cs"/>
              </a:rPr>
              <a:t>asymmetry</a:t>
            </a:r>
            <a:r>
              <a:rPr lang="sv-SE" sz="1400" dirty="0">
                <a:cs typeface="+mn-cs"/>
              </a:rPr>
              <a:t>, </a:t>
            </a:r>
            <a:r>
              <a:rPr lang="sv-SE" sz="1400" dirty="0" err="1">
                <a:cs typeface="+mn-cs"/>
              </a:rPr>
              <a:t>conjugated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eye</a:t>
            </a:r>
            <a:r>
              <a:rPr lang="sv-SE" sz="1400" dirty="0">
                <a:cs typeface="+mn-cs"/>
              </a:rPr>
              <a:t> deviation, </a:t>
            </a:r>
            <a:r>
              <a:rPr lang="sv-SE" sz="1400" dirty="0" err="1">
                <a:cs typeface="+mn-cs"/>
              </a:rPr>
              <a:t>abnormal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movements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such</a:t>
            </a:r>
            <a:r>
              <a:rPr lang="sv-SE" sz="1400" dirty="0">
                <a:cs typeface="+mn-cs"/>
              </a:rPr>
              <a:t> as nystagmus or </a:t>
            </a:r>
            <a:r>
              <a:rPr lang="sv-SE" sz="1400" dirty="0" err="1">
                <a:cs typeface="+mn-cs"/>
              </a:rPr>
              <a:t>roving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eye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movements</a:t>
            </a:r>
            <a:r>
              <a:rPr lang="sv-SE" sz="1400" dirty="0"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cs typeface="+mn-cs"/>
              </a:rPr>
              <a:t>Third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</a:t>
            </a:r>
            <a:r>
              <a:rPr lang="sv-SE" sz="1400" dirty="0" err="1">
                <a:cs typeface="+mn-cs"/>
              </a:rPr>
              <a:t>examining</a:t>
            </a:r>
            <a:r>
              <a:rPr lang="sv-SE" sz="1400" dirty="0">
                <a:cs typeface="+mn-cs"/>
              </a:rPr>
              <a:t> the gross motor </a:t>
            </a:r>
            <a:r>
              <a:rPr lang="sv-SE" sz="1400" dirty="0" err="1">
                <a:cs typeface="+mn-cs"/>
              </a:rPr>
              <a:t>function</a:t>
            </a:r>
            <a:r>
              <a:rPr lang="sv-SE" sz="1400" dirty="0">
                <a:cs typeface="+mn-cs"/>
              </a:rPr>
              <a:t> in the hands and </a:t>
            </a:r>
            <a:r>
              <a:rPr lang="sv-SE" sz="1400" dirty="0" err="1">
                <a:cs typeface="+mn-cs"/>
              </a:rPr>
              <a:t>feet</a:t>
            </a:r>
            <a:r>
              <a:rPr lang="sv-SE" sz="1400" dirty="0">
                <a:cs typeface="+mn-cs"/>
              </a:rPr>
              <a:t>.  If the patient is not </a:t>
            </a:r>
            <a:r>
              <a:rPr lang="sv-SE" sz="1400" dirty="0" err="1">
                <a:cs typeface="+mn-cs"/>
              </a:rPr>
              <a:t>moving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these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spontaneously</a:t>
            </a:r>
            <a:r>
              <a:rPr lang="sv-SE" sz="1400" dirty="0">
                <a:cs typeface="+mn-cs"/>
              </a:rPr>
              <a:t>, ask the patient to </a:t>
            </a:r>
            <a:r>
              <a:rPr lang="sv-SE" sz="1400" dirty="0" err="1">
                <a:cs typeface="+mn-cs"/>
              </a:rPr>
              <a:t>move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them</a:t>
            </a:r>
            <a:r>
              <a:rPr lang="sv-SE" sz="1400" dirty="0">
                <a:cs typeface="+mn-cs"/>
              </a:rPr>
              <a:t>.  If the patient is </a:t>
            </a:r>
            <a:r>
              <a:rPr lang="sv-SE" sz="1400" dirty="0" err="1">
                <a:cs typeface="+mn-cs"/>
              </a:rPr>
              <a:t>unconscious</a:t>
            </a:r>
            <a:r>
              <a:rPr lang="sv-SE" sz="1400" dirty="0">
                <a:cs typeface="+mn-cs"/>
              </a:rPr>
              <a:t>, </a:t>
            </a:r>
            <a:r>
              <a:rPr lang="sv-SE" sz="1400" dirty="0" err="1">
                <a:cs typeface="+mn-cs"/>
              </a:rPr>
              <a:t>apply</a:t>
            </a:r>
            <a:r>
              <a:rPr lang="sv-SE" sz="1400" dirty="0">
                <a:cs typeface="+mn-cs"/>
              </a:rPr>
              <a:t> a </a:t>
            </a:r>
            <a:r>
              <a:rPr lang="sv-SE" sz="1400" dirty="0" err="1">
                <a:cs typeface="+mn-cs"/>
              </a:rPr>
              <a:t>painful</a:t>
            </a:r>
            <a:r>
              <a:rPr lang="sv-SE" sz="1400" dirty="0">
                <a:cs typeface="+mn-cs"/>
              </a:rPr>
              <a:t> stimulus to the </a:t>
            </a:r>
            <a:r>
              <a:rPr lang="sv-SE" sz="1400" dirty="0" err="1">
                <a:cs typeface="+mn-cs"/>
              </a:rPr>
              <a:t>nailbeds</a:t>
            </a:r>
            <a:r>
              <a:rPr lang="sv-SE" sz="1400" dirty="0">
                <a:cs typeface="+mn-cs"/>
              </a:rPr>
              <a:t> and </a:t>
            </a:r>
            <a:r>
              <a:rPr lang="sv-SE" sz="1400" dirty="0" err="1">
                <a:cs typeface="+mn-cs"/>
              </a:rPr>
              <a:t>observe</a:t>
            </a:r>
            <a:r>
              <a:rPr lang="sv-SE" sz="1400" dirty="0">
                <a:cs typeface="+mn-cs"/>
              </a:rPr>
              <a:t> the </a:t>
            </a:r>
            <a:r>
              <a:rPr lang="sv-SE" sz="1400" dirty="0" err="1">
                <a:cs typeface="+mn-cs"/>
              </a:rPr>
              <a:t>response</a:t>
            </a:r>
            <a:r>
              <a:rPr lang="sv-SE" sz="1400" dirty="0">
                <a:cs typeface="+mn-cs"/>
              </a:rPr>
              <a:t>.  </a:t>
            </a:r>
            <a:r>
              <a:rPr lang="sv-SE" sz="1400" dirty="0" err="1">
                <a:cs typeface="+mn-cs"/>
              </a:rPr>
              <a:t>This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allows</a:t>
            </a:r>
            <a:r>
              <a:rPr lang="sv-SE" sz="1400" dirty="0">
                <a:cs typeface="+mn-cs"/>
              </a:rPr>
              <a:t> for the </a:t>
            </a:r>
            <a:r>
              <a:rPr lang="sv-SE" sz="1400" dirty="0" err="1">
                <a:cs typeface="+mn-cs"/>
              </a:rPr>
              <a:t>detection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focal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neurological</a:t>
            </a:r>
            <a:r>
              <a:rPr lang="sv-SE" sz="1400" dirty="0">
                <a:cs typeface="+mn-cs"/>
              </a:rPr>
              <a:t> deficits.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cs typeface="+mn-cs"/>
              </a:rPr>
              <a:t>Fourth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 </a:t>
            </a:r>
            <a:r>
              <a:rPr lang="sv-SE" sz="1400" dirty="0" err="1">
                <a:cs typeface="+mn-cs"/>
              </a:rPr>
              <a:t>measuring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capillary</a:t>
            </a:r>
            <a:r>
              <a:rPr lang="sv-SE" sz="1400" dirty="0">
                <a:cs typeface="+mn-cs"/>
              </a:rPr>
              <a:t> or plasma </a:t>
            </a:r>
            <a:r>
              <a:rPr lang="sv-SE" sz="1400" dirty="0" err="1">
                <a:cs typeface="+mn-cs"/>
              </a:rPr>
              <a:t>glucose</a:t>
            </a:r>
            <a:r>
              <a:rPr lang="sv-SE" sz="1400" dirty="0">
                <a:cs typeface="+mn-cs"/>
              </a:rPr>
              <a:t>.</a:t>
            </a:r>
          </a:p>
          <a:p>
            <a:pPr>
              <a:defRPr/>
            </a:pPr>
            <a:endParaRPr lang="sv-SE" sz="1400" dirty="0">
              <a:cs typeface="+mn-cs"/>
            </a:endParaRPr>
          </a:p>
          <a:p>
            <a:pPr>
              <a:defRPr/>
            </a:pPr>
            <a:r>
              <a:rPr lang="sv-SE" sz="1400" dirty="0">
                <a:cs typeface="+mn-cs"/>
              </a:rPr>
              <a:t>In terms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interventions </a:t>
            </a:r>
            <a:r>
              <a:rPr lang="sv-SE" sz="1400" dirty="0" err="1">
                <a:cs typeface="+mn-cs"/>
              </a:rPr>
              <a:t>during</a:t>
            </a:r>
            <a:r>
              <a:rPr lang="sv-SE" sz="1400" dirty="0">
                <a:cs typeface="+mn-cs"/>
              </a:rPr>
              <a:t> D, </a:t>
            </a:r>
            <a:r>
              <a:rPr lang="sv-SE" sz="1400" dirty="0" err="1">
                <a:cs typeface="+mn-cs"/>
              </a:rPr>
              <a:t>they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mainly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boil</a:t>
            </a:r>
            <a:r>
              <a:rPr lang="sv-SE" sz="1400" dirty="0">
                <a:cs typeface="+mn-cs"/>
              </a:rPr>
              <a:t> down to </a:t>
            </a:r>
            <a:r>
              <a:rPr lang="sv-SE" sz="1400" dirty="0" err="1">
                <a:cs typeface="+mn-cs"/>
              </a:rPr>
              <a:t>giving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benzodiazepines</a:t>
            </a:r>
            <a:r>
              <a:rPr lang="sv-SE" sz="1400" dirty="0">
                <a:cs typeface="+mn-cs"/>
              </a:rPr>
              <a:t> in the </a:t>
            </a:r>
            <a:r>
              <a:rPr lang="sv-SE" sz="1400" dirty="0" err="1">
                <a:cs typeface="+mn-cs"/>
              </a:rPr>
              <a:t>presence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seizure</a:t>
            </a:r>
            <a:r>
              <a:rPr lang="sv-SE" sz="1400" dirty="0">
                <a:cs typeface="+mn-cs"/>
              </a:rPr>
              <a:t> or </a:t>
            </a:r>
            <a:r>
              <a:rPr lang="sv-SE" sz="1400" dirty="0" err="1">
                <a:cs typeface="+mn-cs"/>
              </a:rPr>
              <a:t>severe</a:t>
            </a:r>
            <a:r>
              <a:rPr lang="sv-SE" sz="1400" dirty="0">
                <a:cs typeface="+mn-cs"/>
              </a:rPr>
              <a:t> agitation </a:t>
            </a:r>
            <a:r>
              <a:rPr lang="sv-SE" sz="1400" dirty="0" err="1">
                <a:cs typeface="+mn-cs"/>
              </a:rPr>
              <a:t>that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hampers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 and </a:t>
            </a:r>
            <a:r>
              <a:rPr lang="sv-SE" sz="1400" dirty="0" err="1">
                <a:cs typeface="+mn-cs"/>
              </a:rPr>
              <a:t>treatment</a:t>
            </a:r>
            <a:r>
              <a:rPr lang="sv-SE" sz="1400" dirty="0">
                <a:cs typeface="+mn-cs"/>
              </a:rPr>
              <a:t>, and given </a:t>
            </a:r>
            <a:r>
              <a:rPr lang="sv-SE" sz="1400" dirty="0" err="1">
                <a:cs typeface="+mn-cs"/>
              </a:rPr>
              <a:t>glucose</a:t>
            </a:r>
            <a:r>
              <a:rPr lang="sv-SE" sz="1400" dirty="0">
                <a:cs typeface="+mn-cs"/>
              </a:rPr>
              <a:t> or </a:t>
            </a:r>
            <a:r>
              <a:rPr lang="sv-SE" sz="1400" dirty="0" err="1">
                <a:cs typeface="+mn-cs"/>
              </a:rPr>
              <a:t>glucagon</a:t>
            </a:r>
            <a:r>
              <a:rPr lang="sv-SE" sz="1400" dirty="0">
                <a:cs typeface="+mn-cs"/>
              </a:rPr>
              <a:t> in the </a:t>
            </a:r>
            <a:r>
              <a:rPr lang="sv-SE" sz="1400" dirty="0" err="1">
                <a:cs typeface="+mn-cs"/>
              </a:rPr>
              <a:t>setting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hypoglycemia</a:t>
            </a:r>
            <a:r>
              <a:rPr lang="sv-SE" sz="1400" dirty="0">
                <a:cs typeface="+mn-cs"/>
              </a:rPr>
              <a:t>.</a:t>
            </a:r>
          </a:p>
          <a:p>
            <a:pPr>
              <a:defRPr/>
            </a:pPr>
            <a:endParaRPr lang="sv-SE" sz="1400" dirty="0">
              <a:cs typeface="+mn-cs"/>
            </a:endParaRPr>
          </a:p>
          <a:p>
            <a:pPr>
              <a:defRPr/>
            </a:pPr>
            <a:r>
              <a:rPr lang="sv-SE" sz="1400" dirty="0">
                <a:cs typeface="+mn-cs"/>
              </a:rPr>
              <a:t>The final step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the ABCE is E for Exposure.  The </a:t>
            </a:r>
            <a:r>
              <a:rPr lang="sv-SE" sz="1400" dirty="0" err="1">
                <a:cs typeface="+mn-cs"/>
              </a:rPr>
              <a:t>purpose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E is to </a:t>
            </a:r>
            <a:r>
              <a:rPr lang="sv-SE" sz="1400" dirty="0" err="1">
                <a:cs typeface="+mn-cs"/>
              </a:rPr>
              <a:t>detect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infection</a:t>
            </a:r>
            <a:r>
              <a:rPr lang="sv-SE" sz="1400" dirty="0">
                <a:cs typeface="+mn-cs"/>
              </a:rPr>
              <a:t>/trauma and to </a:t>
            </a:r>
            <a:r>
              <a:rPr lang="sv-SE" sz="1400" dirty="0" err="1">
                <a:cs typeface="+mn-cs"/>
              </a:rPr>
              <a:t>detect</a:t>
            </a:r>
            <a:r>
              <a:rPr lang="sv-SE" sz="1400" dirty="0">
                <a:cs typeface="+mn-cs"/>
              </a:rPr>
              <a:t> or </a:t>
            </a:r>
            <a:r>
              <a:rPr lang="sv-SE" sz="1400" dirty="0" err="1">
                <a:cs typeface="+mn-cs"/>
              </a:rPr>
              <a:t>prevent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hypo</a:t>
            </a:r>
            <a:r>
              <a:rPr lang="sv-SE" sz="1400" dirty="0">
                <a:cs typeface="+mn-cs"/>
              </a:rPr>
              <a:t> and </a:t>
            </a:r>
            <a:r>
              <a:rPr lang="sv-SE" sz="1400" dirty="0" err="1">
                <a:cs typeface="+mn-cs"/>
              </a:rPr>
              <a:t>hyperthermia</a:t>
            </a:r>
            <a:r>
              <a:rPr lang="sv-SE" sz="1400" dirty="0">
                <a:cs typeface="+mn-cs"/>
              </a:rPr>
              <a:t>.</a:t>
            </a:r>
          </a:p>
          <a:p>
            <a:pPr>
              <a:defRPr/>
            </a:pPr>
            <a:endParaRPr lang="sv-SE" sz="1400" dirty="0">
              <a:cs typeface="+mn-cs"/>
            </a:endParaRPr>
          </a:p>
          <a:p>
            <a:pPr>
              <a:defRPr/>
            </a:pPr>
            <a:r>
              <a:rPr lang="sv-SE" sz="1400" dirty="0" err="1">
                <a:cs typeface="+mn-cs"/>
              </a:rPr>
              <a:t>During</a:t>
            </a:r>
            <a:r>
              <a:rPr lang="sv-SE" sz="1400" dirty="0">
                <a:cs typeface="+mn-cs"/>
              </a:rPr>
              <a:t> E, </a:t>
            </a:r>
            <a:r>
              <a:rPr lang="sv-SE" sz="1400" dirty="0" err="1">
                <a:cs typeface="+mn-cs"/>
              </a:rPr>
              <a:t>there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are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three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assessments</a:t>
            </a:r>
            <a:endParaRPr lang="sv-SE" sz="1400" dirty="0">
              <a:cs typeface="+mn-cs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cs typeface="+mn-cs"/>
              </a:rPr>
              <a:t>First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assessment</a:t>
            </a:r>
            <a:r>
              <a:rPr lang="sv-SE" sz="1400" dirty="0">
                <a:cs typeface="+mn-cs"/>
              </a:rPr>
              <a:t>: </a:t>
            </a:r>
            <a:r>
              <a:rPr lang="sv-SE" sz="1400" dirty="0" err="1">
                <a:cs typeface="+mn-cs"/>
              </a:rPr>
              <a:t>inspecting</a:t>
            </a:r>
            <a:r>
              <a:rPr lang="sv-SE" sz="1400" dirty="0">
                <a:cs typeface="+mn-cs"/>
              </a:rPr>
              <a:t> the </a:t>
            </a:r>
            <a:r>
              <a:rPr lang="sv-SE" sz="1400" dirty="0" err="1">
                <a:cs typeface="+mn-cs"/>
              </a:rPr>
              <a:t>body’s</a:t>
            </a:r>
            <a:r>
              <a:rPr lang="sv-SE" sz="1400" dirty="0">
                <a:cs typeface="+mn-cs"/>
              </a:rPr>
              <a:t> front </a:t>
            </a:r>
            <a:r>
              <a:rPr lang="sv-SE" sz="1400" dirty="0" err="1">
                <a:cs typeface="+mn-cs"/>
              </a:rPr>
              <a:t>side</a:t>
            </a:r>
            <a:r>
              <a:rPr lang="sv-SE" sz="1400" dirty="0">
                <a:cs typeface="+mn-cs"/>
              </a:rPr>
              <a:t>, </a:t>
            </a:r>
            <a:r>
              <a:rPr lang="sv-SE" sz="1400" dirty="0" err="1">
                <a:cs typeface="+mn-cs"/>
              </a:rPr>
              <a:t>looking</a:t>
            </a:r>
            <a:r>
              <a:rPr lang="sv-SE" sz="1400" dirty="0">
                <a:cs typeface="+mn-cs"/>
              </a:rPr>
              <a:t> at the skin, </a:t>
            </a:r>
            <a:r>
              <a:rPr lang="sv-SE" sz="1400" dirty="0" err="1">
                <a:cs typeface="+mn-cs"/>
              </a:rPr>
              <a:t>looking</a:t>
            </a:r>
            <a:r>
              <a:rPr lang="sv-SE" sz="1400" dirty="0">
                <a:cs typeface="+mn-cs"/>
              </a:rPr>
              <a:t> for </a:t>
            </a:r>
            <a:r>
              <a:rPr lang="sv-SE" sz="1400" dirty="0" err="1">
                <a:cs typeface="+mn-cs"/>
              </a:rPr>
              <a:t>signs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of</a:t>
            </a:r>
            <a:r>
              <a:rPr lang="sv-SE" sz="1400" dirty="0">
                <a:cs typeface="+mn-cs"/>
              </a:rPr>
              <a:t> trauma or inflammation.  </a:t>
            </a:r>
            <a:r>
              <a:rPr lang="sv-SE" sz="1400" dirty="0" err="1">
                <a:cs typeface="+mn-cs"/>
              </a:rPr>
              <a:t>What</a:t>
            </a:r>
            <a:r>
              <a:rPr lang="sv-SE" sz="1400" dirty="0">
                <a:cs typeface="+mn-cs"/>
              </a:rPr>
              <a:t> is </a:t>
            </a:r>
            <a:r>
              <a:rPr lang="sv-SE" sz="1400" dirty="0" err="1">
                <a:cs typeface="+mn-cs"/>
              </a:rPr>
              <a:t>appropriate</a:t>
            </a:r>
            <a:r>
              <a:rPr lang="sv-SE" sz="1400" dirty="0">
                <a:cs typeface="+mn-cs"/>
              </a:rPr>
              <a:t> under E </a:t>
            </a:r>
            <a:r>
              <a:rPr lang="sv-SE" sz="1400" dirty="0" err="1">
                <a:cs typeface="+mn-cs"/>
              </a:rPr>
              <a:t>will</a:t>
            </a:r>
            <a:r>
              <a:rPr lang="sv-SE" sz="1400" dirty="0">
                <a:cs typeface="+mn-cs"/>
              </a:rPr>
              <a:t> </a:t>
            </a:r>
            <a:r>
              <a:rPr lang="sv-SE" sz="1400" dirty="0" err="1">
                <a:cs typeface="+mn-cs"/>
              </a:rPr>
              <a:t>depend</a:t>
            </a:r>
            <a:r>
              <a:rPr lang="sv-SE" sz="1400" dirty="0">
                <a:cs typeface="+mn-cs"/>
              </a:rPr>
              <a:t> on the </a:t>
            </a:r>
            <a:r>
              <a:rPr lang="sv-SE" sz="1400" dirty="0" err="1">
                <a:cs typeface="+mn-cs"/>
              </a:rPr>
              <a:t>circumstances</a:t>
            </a:r>
            <a:r>
              <a:rPr lang="sv-SE" sz="1400" dirty="0">
                <a:cs typeface="+mn-cs"/>
              </a:rPr>
              <a:t>. </a:t>
            </a:r>
            <a:r>
              <a:rPr lang="en-SE" sz="1400" dirty="0">
                <a:cs typeface="+mn-cs"/>
              </a:rPr>
              <a:t>For example, it is appropriate to </a:t>
            </a:r>
            <a:r>
              <a:rPr lang="en-SE" sz="1400" dirty="0">
                <a:ea typeface="ＭＳ Ｐゴシック" panose="020B0600070205080204" pitchFamily="34" charset="-128"/>
              </a:rPr>
              <a:t>look for petechiae and sources of infection in the setting of suspected sepsis; it is appropriate to assess pelvic ring stability and the femurs in trauma, to perform a peripheral neurovascular examination in limb trauma. Assessing the stability of the pelvic ring in an elderly patient presenting with dyspnea in the absence of known trauma is of dubious value.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SE" sz="1400" dirty="0">
                <a:ea typeface="ＭＳ Ｐゴシック" panose="020B0600070205080204" pitchFamily="34" charset="-128"/>
              </a:rPr>
              <a:t>Second assessment:  inspecting the body’s back side.  If spinal injury is suspected, this is done by log-rolling the patient.  Palpating the spine is of dubious value in unconscious patients.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SE" sz="1400" dirty="0">
                <a:ea typeface="ＭＳ Ｐゴシック" panose="020B0600070205080204" pitchFamily="34" charset="-128"/>
              </a:rPr>
              <a:t>Third assessment:  checking the patient’s temperature.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E" sz="1400" dirty="0">
              <a:ea typeface="ＭＳ Ｐゴシック" panose="020B0600070205080204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E" sz="1400" dirty="0">
                <a:ea typeface="ＭＳ Ｐゴシック" panose="020B0600070205080204" pitchFamily="34" charset="-128"/>
              </a:rPr>
              <a:t>The associated interventions will depend on the findings.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2B8A1D13-C854-A640-9EE7-42D6E6DB6D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401AB22-B19D-BD46-936B-EE674C76D3DA}" type="slidenum">
              <a:rPr lang="sv-SE" altLang="en-SE" sz="1200"/>
              <a:pPr/>
              <a:t>19</a:t>
            </a:fld>
            <a:endParaRPr lang="sv-SE" altLang="en-SE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7B6E28B6-D0C6-6141-8477-2DD3166A53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11200"/>
            <a:ext cx="4605338" cy="3454400"/>
          </a:xfrm>
          <a:solidFill>
            <a:srgbClr val="FFFFFF"/>
          </a:solidFill>
          <a:ln/>
        </p:spPr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1F8AC101-F5FB-AC4F-8061-B611BBDD7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v-SE" dirty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B8C96A3C-02BB-E0E4-ECB9-640E3C7F65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7A98D64E-D3F7-5B4A-8268-004BB4C4A006}" type="slidenum">
              <a:rPr lang="sv-SE" altLang="en-SE" sz="1200" smtClean="0"/>
              <a:pPr/>
              <a:t>20</a:t>
            </a:fld>
            <a:endParaRPr lang="sv-SE" altLang="en-SE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5AF5CD59-EE7D-CBCB-BAC3-6333E0A441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>
            <a:extLst>
              <a:ext uri="{FF2B5EF4-FFF2-40B4-BE49-F238E27FC236}">
                <a16:creationId xmlns:a16="http://schemas.microsoft.com/office/drawing/2014/main" id="{B094AEB0-7649-A996-6604-D883390C6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2CD561BF-9940-4C48-A450-259B85E800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EDCB02B-8A3F-FB40-9CD3-CDB923248AB2}" type="slidenum">
              <a:rPr lang="sv-SE" altLang="en-SE" sz="1200"/>
              <a:pPr/>
              <a:t>21</a:t>
            </a:fld>
            <a:endParaRPr lang="sv-SE" altLang="en-SE" sz="1200"/>
          </a:p>
        </p:txBody>
      </p:sp>
      <p:sp>
        <p:nvSpPr>
          <p:cNvPr id="70658" name="Rectangle 1026">
            <a:extLst>
              <a:ext uri="{FF2B5EF4-FFF2-40B4-BE49-F238E27FC236}">
                <a16:creationId xmlns:a16="http://schemas.microsoft.com/office/drawing/2014/main" id="{0EBDA9AC-9C28-5940-9F2B-CD7F9A0D25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1027">
            <a:extLst>
              <a:ext uri="{FF2B5EF4-FFF2-40B4-BE49-F238E27FC236}">
                <a16:creationId xmlns:a16="http://schemas.microsoft.com/office/drawing/2014/main" id="{42921785-2931-9A45-8745-DDE8EAF07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SE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AF0ABE86-E107-3343-9F64-7B8DE9657C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3234317-2002-984F-88BB-6643FE7A5926}" type="slidenum">
              <a:rPr lang="sv-SE" altLang="en-SE" sz="1200"/>
              <a:pPr/>
              <a:t>22</a:t>
            </a:fld>
            <a:endParaRPr lang="sv-SE" altLang="en-SE" sz="1200"/>
          </a:p>
        </p:txBody>
      </p:sp>
      <p:sp>
        <p:nvSpPr>
          <p:cNvPr id="72706" name="Rectangle 1026">
            <a:extLst>
              <a:ext uri="{FF2B5EF4-FFF2-40B4-BE49-F238E27FC236}">
                <a16:creationId xmlns:a16="http://schemas.microsoft.com/office/drawing/2014/main" id="{E7CF4321-82B4-C544-B18C-06F29639C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1027">
            <a:extLst>
              <a:ext uri="{FF2B5EF4-FFF2-40B4-BE49-F238E27FC236}">
                <a16:creationId xmlns:a16="http://schemas.microsoft.com/office/drawing/2014/main" id="{C23D940A-6037-874C-AEEA-00316205B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SE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This slide introduces a dichotomy between “Sequential Resuscitation” and “Simultaneous Resuscitation”</a:t>
            </a:r>
          </a:p>
          <a:p>
            <a:endParaRPr lang="en-SE" dirty="0"/>
          </a:p>
          <a:p>
            <a:r>
              <a:rPr lang="en-SE" dirty="0"/>
              <a:t>Sequential Resuscitation is carried out when:</a:t>
            </a:r>
          </a:p>
          <a:p>
            <a:r>
              <a:rPr lang="en-SE" dirty="0"/>
              <a:t>1-The patient is actually not that critical; most priority one patients are not on death’s door when they arrive in the ED.  It is OK to go sequentially from A through E and no large team of health care personnel is required.  You can usually get by with one physician doing A-E at the bedside, one nurse putting in I</a:t>
            </a:r>
            <a:r>
              <a:rPr lang="en-GB" dirty="0"/>
              <a:t>Vs and drawing blood tests and giving medications, and one nursing assistant measuring vitals, taking EKG, putting in Foley etc.</a:t>
            </a:r>
          </a:p>
          <a:p>
            <a:r>
              <a:rPr lang="en-GB" dirty="0"/>
              <a:t>OR</a:t>
            </a:r>
          </a:p>
          <a:p>
            <a:r>
              <a:rPr lang="en-GB" dirty="0"/>
              <a:t>2-When you have few personnel, you need to do things sequentially.  Think about ATLS-courses where the scenario is always:  “You are working in a rural hospital with few staff.”  If you are one physician and one nurse, you can’t do everything at once, you have to do things sequentially and start with A.</a:t>
            </a:r>
          </a:p>
          <a:p>
            <a:endParaRPr lang="en-GB" dirty="0"/>
          </a:p>
          <a:p>
            <a:r>
              <a:rPr lang="en-GB" dirty="0"/>
              <a:t>Simultaneous Resuscitation is carried out when:</a:t>
            </a:r>
          </a:p>
          <a:p>
            <a:r>
              <a:rPr lang="en-GB" dirty="0"/>
              <a:t>1-Patient is critical</a:t>
            </a:r>
          </a:p>
          <a:p>
            <a:r>
              <a:rPr lang="en-GB" dirty="0"/>
              <a:t>AND</a:t>
            </a:r>
          </a:p>
          <a:p>
            <a:r>
              <a:rPr lang="en-GB" dirty="0"/>
              <a:t>2-Sufficient personnel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F761D6-5A5A-A34B-8C9B-4CD21FD22EA6}" type="slidenum">
              <a:rPr kumimoji="0" lang="sv-SE" altLang="en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altLang="en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22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tshållare för bildobjekt 1">
            <a:extLst>
              <a:ext uri="{FF2B5EF4-FFF2-40B4-BE49-F238E27FC236}">
                <a16:creationId xmlns:a16="http://schemas.microsoft.com/office/drawing/2014/main" id="{B17031D4-5EC9-838D-E0E6-3D764E2B35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Platshållare för anteckningar 2">
            <a:extLst>
              <a:ext uri="{FF2B5EF4-FFF2-40B4-BE49-F238E27FC236}">
                <a16:creationId xmlns:a16="http://schemas.microsoft.com/office/drawing/2014/main" id="{91FA19AE-A14C-8EBA-5DED-53AF56D3A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SE" dirty="0">
              <a:latin typeface="Times" pitchFamily="2" charset="0"/>
            </a:endParaRPr>
          </a:p>
        </p:txBody>
      </p:sp>
      <p:sp>
        <p:nvSpPr>
          <p:cNvPr id="20483" name="Platshållare för bildnummer 3">
            <a:extLst>
              <a:ext uri="{FF2B5EF4-FFF2-40B4-BE49-F238E27FC236}">
                <a16:creationId xmlns:a16="http://schemas.microsoft.com/office/drawing/2014/main" id="{2A8AB5AB-E516-ADD1-519C-3FF466CD6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1B3061E7-8AAB-6048-91D6-7F7C5C715065}" type="slidenum">
              <a:rPr lang="sv-SE" altLang="en-SE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/>
              <a:t>2</a:t>
            </a:fld>
            <a:endParaRPr lang="sv-SE" altLang="en-SE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BD703-E86E-39D3-F14E-5856E1D74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999D9AF0-E24A-EB4D-7B2F-EDE3D96DB3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1FE4B3A2-5C10-18AB-50DE-A56BA6F1F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SE" altLang="en-SE" dirty="0">
                <a:latin typeface="Times" pitchFamily="2" charset="0"/>
              </a:rPr>
              <a:t>The “Team-Leader” role is usually carried out by a physician.  The tasks are the following:</a:t>
            </a:r>
          </a:p>
          <a:p>
            <a:endParaRPr lang="en-SE" altLang="en-SE" dirty="0">
              <a:latin typeface="Times" pitchFamily="2" charset="0"/>
            </a:endParaRPr>
          </a:p>
          <a:p>
            <a:r>
              <a:rPr lang="en-SE" altLang="en-SE" dirty="0">
                <a:latin typeface="Times" pitchFamily="2" charset="0"/>
              </a:rPr>
              <a:t>1-Running the Sign-In and getting the team up and running</a:t>
            </a:r>
          </a:p>
          <a:p>
            <a:r>
              <a:rPr lang="en-SE" altLang="en-SE" dirty="0">
                <a:latin typeface="Times" pitchFamily="2" charset="0"/>
              </a:rPr>
              <a:t>2-Carrying out a sequential ABCDE at the bedside</a:t>
            </a:r>
          </a:p>
          <a:p>
            <a:r>
              <a:rPr lang="en-SE" altLang="en-SE" dirty="0">
                <a:latin typeface="Times" pitchFamily="2" charset="0"/>
              </a:rPr>
              <a:t>3-Performing ultrasound as needed, and even procedures bedside as needed (e.g. arterial blood gas)</a:t>
            </a:r>
          </a:p>
          <a:p>
            <a:r>
              <a:rPr lang="en-SE" altLang="en-SE" dirty="0">
                <a:latin typeface="Times" pitchFamily="2" charset="0"/>
              </a:rPr>
              <a:t>4-Recognizing the syndrome(s) and ordering appropriate treatment</a:t>
            </a:r>
          </a:p>
          <a:p>
            <a:r>
              <a:rPr lang="en-SE" altLang="en-SE" dirty="0">
                <a:latin typeface="Times" pitchFamily="2" charset="0"/>
              </a:rPr>
              <a:t>5-Running the Sign-Out including plan for further management</a:t>
            </a: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4DDEFB8A-E799-AB42-88B5-9ECADE488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1A17E3C9-2F8B-7D4D-8659-DB38F12F878F}" type="slidenum">
              <a:rPr lang="sv-SE" altLang="en-SE" sz="1200" smtClean="0">
                <a:solidFill>
                  <a:srgbClr val="000000"/>
                </a:solidFill>
              </a:rPr>
              <a:pPr/>
              <a:t>24</a:t>
            </a:fld>
            <a:endParaRPr lang="sv-SE" altLang="en-S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61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3B5092D7-F131-0F42-8D50-9210BA4C97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716AB239-625A-A64E-8416-1DB0C17B8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SE" altLang="en-SE" dirty="0">
                <a:latin typeface="Times" pitchFamily="2" charset="0"/>
              </a:rPr>
              <a:t>The “Team-Leader” role is usually carried out by a physician.  The tasks are the following:</a:t>
            </a:r>
          </a:p>
          <a:p>
            <a:endParaRPr lang="en-SE" altLang="en-SE" dirty="0">
              <a:latin typeface="Times" pitchFamily="2" charset="0"/>
            </a:endParaRPr>
          </a:p>
          <a:p>
            <a:r>
              <a:rPr lang="en-SE" altLang="en-SE" dirty="0">
                <a:latin typeface="Times" pitchFamily="2" charset="0"/>
              </a:rPr>
              <a:t>1-Running the Sign-In and getting the team up and running</a:t>
            </a:r>
          </a:p>
          <a:p>
            <a:r>
              <a:rPr lang="en-SE" altLang="en-SE" dirty="0">
                <a:latin typeface="Times" pitchFamily="2" charset="0"/>
              </a:rPr>
              <a:t>2-Carrying out a sequential ABCDE at the bedside</a:t>
            </a:r>
          </a:p>
          <a:p>
            <a:r>
              <a:rPr lang="en-SE" altLang="en-SE" dirty="0">
                <a:latin typeface="Times" pitchFamily="2" charset="0"/>
              </a:rPr>
              <a:t>3-Performing ultrasound as needed, and even procedures bedside as needed (e.g. arterial blood gas)</a:t>
            </a:r>
          </a:p>
          <a:p>
            <a:r>
              <a:rPr lang="en-SE" altLang="en-SE" dirty="0">
                <a:latin typeface="Times" pitchFamily="2" charset="0"/>
              </a:rPr>
              <a:t>4-Recognizing the syndrome(s) and ordering appropriate treatment</a:t>
            </a:r>
          </a:p>
          <a:p>
            <a:r>
              <a:rPr lang="en-SE" altLang="en-SE" dirty="0">
                <a:latin typeface="Times" pitchFamily="2" charset="0"/>
              </a:rPr>
              <a:t>5-Running the Sign-Out including plan for further management</a:t>
            </a: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865E2D7F-0E57-804F-91DD-05C2F5DEC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1A17E3C9-2F8B-7D4D-8659-DB38F12F878F}" type="slidenum">
              <a:rPr lang="sv-SE" altLang="en-SE" sz="1200" smtClean="0">
                <a:solidFill>
                  <a:srgbClr val="000000"/>
                </a:solidFill>
              </a:rPr>
              <a:pPr/>
              <a:t>25</a:t>
            </a:fld>
            <a:endParaRPr lang="sv-SE" altLang="en-S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99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F0FD121D-F2A0-FA48-AEEA-7F62BBA091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9DA3ACC0-FB3B-8644-BB9F-78521505E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SE" altLang="en-SE" dirty="0">
                <a:latin typeface="Times" pitchFamily="2" charset="0"/>
              </a:rPr>
              <a:t>The “Fluids” role is usually carried out by a nurse.  The tasks consist of:</a:t>
            </a:r>
          </a:p>
          <a:p>
            <a:endParaRPr lang="en-SE" altLang="en-SE" dirty="0">
              <a:latin typeface="Times" pitchFamily="2" charset="0"/>
            </a:endParaRPr>
          </a:p>
          <a:p>
            <a:r>
              <a:rPr lang="en-SE" altLang="en-SE" dirty="0">
                <a:latin typeface="Times" pitchFamily="2" charset="0"/>
              </a:rPr>
              <a:t>1-Inserting 1-2 PVCs.  If need be, inserting an intraosseous needle</a:t>
            </a:r>
          </a:p>
          <a:p>
            <a:r>
              <a:rPr lang="en-SE" altLang="en-SE" dirty="0">
                <a:latin typeface="Times" pitchFamily="2" charset="0"/>
              </a:rPr>
              <a:t>2-Drawing blood for blood tests</a:t>
            </a:r>
          </a:p>
          <a:p>
            <a:r>
              <a:rPr lang="en-SE" altLang="en-SE" dirty="0">
                <a:latin typeface="Times" pitchFamily="2" charset="0"/>
              </a:rPr>
              <a:t>3-Administering crystalloids or blood</a:t>
            </a:r>
          </a:p>
          <a:p>
            <a:r>
              <a:rPr lang="en-SE" altLang="en-SE" dirty="0">
                <a:latin typeface="Times" pitchFamily="2" charset="0"/>
              </a:rPr>
              <a:t>4-Administering medications</a:t>
            </a: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C4EF5900-220F-9D42-95B5-3B51ECB4AB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3693A700-88DF-A64D-8CF0-A19A145EFA3B}" type="slidenum">
              <a:rPr lang="sv-SE" altLang="en-SE" sz="1200" smtClean="0">
                <a:solidFill>
                  <a:srgbClr val="000000"/>
                </a:solidFill>
              </a:rPr>
              <a:pPr/>
              <a:t>26</a:t>
            </a:fld>
            <a:endParaRPr lang="sv-SE" altLang="en-S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25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BE2F0FE0-D5CF-5748-89F3-3612F5AEE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87469653-9C55-1749-B8CB-802F19D51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SE" altLang="en-SE" dirty="0">
                <a:latin typeface="Times" pitchFamily="2" charset="0"/>
              </a:rPr>
              <a:t>The “Vitals” role may be carried out by a nursing assistant.  The tasks consist of:</a:t>
            </a:r>
          </a:p>
          <a:p>
            <a:endParaRPr lang="en-SE" altLang="en-SE" dirty="0">
              <a:latin typeface="Times" pitchFamily="2" charset="0"/>
            </a:endParaRPr>
          </a:p>
          <a:p>
            <a:r>
              <a:rPr lang="en-SE" altLang="en-SE" dirty="0">
                <a:latin typeface="Times" pitchFamily="2" charset="0"/>
              </a:rPr>
              <a:t>1-Attaching the pulse-oximeter</a:t>
            </a:r>
          </a:p>
          <a:p>
            <a:r>
              <a:rPr lang="en-SE" altLang="en-SE" dirty="0">
                <a:latin typeface="Times" pitchFamily="2" charset="0"/>
              </a:rPr>
              <a:t>2-Counting the respiratory rate</a:t>
            </a:r>
          </a:p>
          <a:p>
            <a:r>
              <a:rPr lang="en-SE" altLang="en-SE" dirty="0">
                <a:latin typeface="Times" pitchFamily="2" charset="0"/>
              </a:rPr>
              <a:t>3-Measuring the blood pressure</a:t>
            </a:r>
          </a:p>
          <a:p>
            <a:r>
              <a:rPr lang="en-SE" altLang="en-SE" dirty="0">
                <a:latin typeface="Times" pitchFamily="2" charset="0"/>
              </a:rPr>
              <a:t>4-Attaching a 2-3 lead EKG for initial rhythm analysis; if indicated acquiring a 12-lead EKG</a:t>
            </a:r>
          </a:p>
          <a:p>
            <a:r>
              <a:rPr lang="en-SE" altLang="en-SE" dirty="0">
                <a:latin typeface="Times" pitchFamily="2" charset="0"/>
              </a:rPr>
              <a:t>5-Measuring the temperature</a:t>
            </a:r>
          </a:p>
          <a:p>
            <a:r>
              <a:rPr lang="en-SE" altLang="en-SE" dirty="0">
                <a:latin typeface="Times" pitchFamily="2" charset="0"/>
              </a:rPr>
              <a:t>6-Monitoring the vitals and the level of consciousness.  Makes the team aware when vitals change (“Hey, the saturation has dropped to 80%!”)</a:t>
            </a:r>
          </a:p>
          <a:p>
            <a:r>
              <a:rPr lang="en-SE" altLang="en-SE" dirty="0">
                <a:latin typeface="Times" pitchFamily="2" charset="0"/>
              </a:rPr>
              <a:t>7-Insertion of Foley-catheter, spinting extremities as needed</a:t>
            </a:r>
          </a:p>
          <a:p>
            <a:endParaRPr lang="en-SE" altLang="en-SE" dirty="0">
              <a:latin typeface="Times" pitchFamily="2" charset="0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F55B61C1-886E-4048-988A-52B01F174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3E460986-E524-1C4A-99BB-33456F077C51}" type="slidenum">
              <a:rPr lang="sv-SE" altLang="en-SE" sz="1200" smtClean="0"/>
              <a:pPr/>
              <a:t>27</a:t>
            </a:fld>
            <a:endParaRPr lang="sv-SE" altLang="en-SE" sz="1200"/>
          </a:p>
        </p:txBody>
      </p:sp>
    </p:spTree>
    <p:extLst>
      <p:ext uri="{BB962C8B-B14F-4D97-AF65-F5344CB8AC3E}">
        <p14:creationId xmlns:p14="http://schemas.microsoft.com/office/powerpoint/2010/main" val="3038448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:a16="http://schemas.microsoft.com/office/drawing/2014/main" id="{FFEA6326-1364-9844-BD3E-452A09117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>
            <a:extLst>
              <a:ext uri="{FF2B5EF4-FFF2-40B4-BE49-F238E27FC236}">
                <a16:creationId xmlns:a16="http://schemas.microsoft.com/office/drawing/2014/main" id="{730DD694-FF1C-3248-B76B-86178D5B5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SE" altLang="en-SE" dirty="0">
                <a:latin typeface="Times" pitchFamily="2" charset="0"/>
              </a:rPr>
              <a:t>The “Documentation” role can be carried out by a nurse, a physician or a secretary.  The tasks consist of:</a:t>
            </a:r>
          </a:p>
          <a:p>
            <a:endParaRPr lang="en-SE" altLang="en-SE" dirty="0">
              <a:latin typeface="Times" pitchFamily="2" charset="0"/>
            </a:endParaRPr>
          </a:p>
          <a:p>
            <a:r>
              <a:rPr lang="en-SE" altLang="en-SE" dirty="0">
                <a:latin typeface="Times" pitchFamily="2" charset="0"/>
              </a:rPr>
              <a:t>1-Documenting information from the ambulance report, vital signs, treatments administered</a:t>
            </a:r>
          </a:p>
          <a:p>
            <a:r>
              <a:rPr lang="en-SE" altLang="en-SE" dirty="0">
                <a:latin typeface="Times" pitchFamily="2" charset="0"/>
              </a:rPr>
              <a:t>2-Use of checklist(s)</a:t>
            </a:r>
          </a:p>
          <a:p>
            <a:r>
              <a:rPr lang="en-SE" altLang="en-SE" dirty="0">
                <a:latin typeface="Times" pitchFamily="2" charset="0"/>
              </a:rPr>
              <a:t>3-Phone calls as needed</a:t>
            </a:r>
          </a:p>
          <a:p>
            <a:r>
              <a:rPr lang="en-SE" altLang="en-SE" dirty="0">
                <a:latin typeface="Times" pitchFamily="2" charset="0"/>
              </a:rPr>
              <a:t>4-Keeping track of time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0EB7AF16-C732-3A41-B7C2-612CF5BE4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5D802D83-D975-1D46-A689-AC35E17BB0B6}" type="slidenum">
              <a:rPr lang="sv-SE" altLang="en-SE" sz="1200" smtClean="0">
                <a:solidFill>
                  <a:srgbClr val="000000"/>
                </a:solidFill>
              </a:rPr>
              <a:pPr/>
              <a:t>28</a:t>
            </a:fld>
            <a:endParaRPr lang="sv-SE" altLang="en-S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59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:a16="http://schemas.microsoft.com/office/drawing/2014/main" id="{FFEA6326-1364-9844-BD3E-452A09117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>
            <a:extLst>
              <a:ext uri="{FF2B5EF4-FFF2-40B4-BE49-F238E27FC236}">
                <a16:creationId xmlns:a16="http://schemas.microsoft.com/office/drawing/2014/main" id="{730DD694-FF1C-3248-B76B-86178D5B5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SE" altLang="en-SE" dirty="0">
                <a:latin typeface="Times" pitchFamily="2" charset="0"/>
              </a:rPr>
              <a:t>One of you participants may be asked to play the role of a consultant (e.g. a surgeon or cardiologist or ICU-physician</a:t>
            </a:r>
            <a:r>
              <a:rPr lang="en-SE" altLang="en-SE">
                <a:latin typeface="Times" pitchFamily="2" charset="0"/>
              </a:rPr>
              <a:t>) towards the end of the scenario, </a:t>
            </a:r>
            <a:r>
              <a:rPr lang="en-SE" altLang="en-SE" dirty="0">
                <a:latin typeface="Times" pitchFamily="2" charset="0"/>
              </a:rPr>
              <a:t>and </a:t>
            </a:r>
            <a:r>
              <a:rPr lang="en-SE" altLang="en-SE">
                <a:latin typeface="Times" pitchFamily="2" charset="0"/>
              </a:rPr>
              <a:t>this will be an opportunity for the team-leader to practice the Sign-Over.</a:t>
            </a:r>
            <a:endParaRPr lang="en-SE" altLang="en-SE" dirty="0">
              <a:latin typeface="Times" pitchFamily="2" charset="0"/>
            </a:endParaRP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0EB7AF16-C732-3A41-B7C2-612CF5BE4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5D802D83-D975-1D46-A689-AC35E17BB0B6}" type="slidenum">
              <a:rPr lang="sv-SE" altLang="en-SE" sz="1200" smtClean="0">
                <a:solidFill>
                  <a:srgbClr val="000000"/>
                </a:solidFill>
              </a:rPr>
              <a:pPr/>
              <a:t>29</a:t>
            </a:fld>
            <a:endParaRPr lang="sv-SE" altLang="en-S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35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7F541FBB-847D-135E-BE1C-C3624E7D2A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CF797AD0-1AA4-C447-9DA7-611E8BCAEB10}" type="slidenum">
              <a:rPr lang="sv-SE" altLang="en-SE" sz="1200" smtClean="0"/>
              <a:pPr/>
              <a:t>31</a:t>
            </a:fld>
            <a:endParaRPr lang="sv-SE" altLang="en-SE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614AD587-2799-8DE0-2BB3-6BEE76B3F2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>
            <a:extLst>
              <a:ext uri="{FF2B5EF4-FFF2-40B4-BE49-F238E27FC236}">
                <a16:creationId xmlns:a16="http://schemas.microsoft.com/office/drawing/2014/main" id="{A0035813-792B-40D0-C22C-D5423FCC2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9BC7473F-CC13-7E49-5CF7-87FE147CFA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4C5ABCF4-46C5-9B47-8F80-E3C9AEC077EA}" type="slidenum">
              <a:rPr lang="sv-SE" altLang="en-SE" sz="1200" smtClean="0"/>
              <a:pPr/>
              <a:t>33</a:t>
            </a:fld>
            <a:endParaRPr lang="sv-SE" altLang="en-SE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5EF1DA8A-D3D6-2189-A3C8-C06D4C2B53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5203" name="Rectangle 3">
            <a:extLst>
              <a:ext uri="{FF2B5EF4-FFF2-40B4-BE49-F238E27FC236}">
                <a16:creationId xmlns:a16="http://schemas.microsoft.com/office/drawing/2014/main" id="{9A719913-9391-5F72-BE9E-0F12A4E52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v-S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AD5113CE-A742-370C-3045-99EE27270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94A115E5-EEDF-DD2C-1972-2EA965FB0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SE" altLang="en-SE" dirty="0">
                <a:latin typeface="Times" pitchFamily="2" charset="0"/>
              </a:rPr>
              <a:t>Abnormal vital signs</a:t>
            </a:r>
          </a:p>
          <a:p>
            <a:endParaRPr lang="en-SE" altLang="en-SE" dirty="0">
              <a:latin typeface="Times" pitchFamily="2" charset="0"/>
            </a:endParaRPr>
          </a:p>
          <a:p>
            <a:r>
              <a:rPr lang="en-SE" altLang="en-SE" dirty="0">
                <a:latin typeface="Times" pitchFamily="2" charset="0"/>
              </a:rPr>
              <a:t>Circumstances (e.g. traffic accident resulting in deaths)</a:t>
            </a:r>
          </a:p>
          <a:p>
            <a:endParaRPr lang="en-SE" altLang="en-SE" dirty="0">
              <a:latin typeface="Times" pitchFamily="2" charset="0"/>
            </a:endParaRPr>
          </a:p>
          <a:p>
            <a:r>
              <a:rPr lang="en-SE" altLang="en-SE" dirty="0">
                <a:latin typeface="Times" pitchFamily="2" charset="0"/>
              </a:rPr>
              <a:t>Patient’s appearance (diaphoresis, agitation)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7F4FC43E-E1BF-60F4-B151-599A63628C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108A2EEE-2578-D149-BCE6-89350834AE08}" type="slidenum">
              <a:rPr lang="sv-SE" altLang="en-SE" sz="1200" smtClean="0"/>
              <a:pPr/>
              <a:t>3</a:t>
            </a:fld>
            <a:endParaRPr lang="sv-SE" altLang="en-S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tshållare för bildobjekt 1">
            <a:extLst>
              <a:ext uri="{FF2B5EF4-FFF2-40B4-BE49-F238E27FC236}">
                <a16:creationId xmlns:a16="http://schemas.microsoft.com/office/drawing/2014/main" id="{7402D48E-F4D8-9181-D213-B14DD6CEBC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tshållare för anteckningar 2">
            <a:extLst>
              <a:ext uri="{FF2B5EF4-FFF2-40B4-BE49-F238E27FC236}">
                <a16:creationId xmlns:a16="http://schemas.microsoft.com/office/drawing/2014/main" id="{61B6D76A-6F61-F860-C7BE-25BE3CDDA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en-SE">
                <a:latin typeface="Times" pitchFamily="2" charset="0"/>
              </a:rPr>
              <a:t>Varför krävs flera vårdpersonal när en patient plötsligt blir svårt sjuk? </a:t>
            </a:r>
            <a:r>
              <a:rPr lang="sv-SE" altLang="en-SE" b="1">
                <a:latin typeface="Times" pitchFamily="2" charset="0"/>
              </a:rPr>
              <a:t>DELTAGARNA FÅR SVARA</a:t>
            </a:r>
          </a:p>
          <a:p>
            <a:endParaRPr lang="sv-SE" altLang="en-SE">
              <a:latin typeface="Times" pitchFamily="2" charset="0"/>
            </a:endParaRPr>
          </a:p>
          <a:p>
            <a:r>
              <a:rPr lang="sv-SE" altLang="en-SE">
                <a:latin typeface="Times" pitchFamily="2" charset="0"/>
              </a:rPr>
              <a:t>1-Många bedömningar och åtgärder behöver genomföras inom ett kort tidsram, och då krävs flera händer.</a:t>
            </a:r>
          </a:p>
          <a:p>
            <a:r>
              <a:rPr lang="sv-SE" altLang="en-SE">
                <a:latin typeface="Times" pitchFamily="2" charset="0"/>
              </a:rPr>
              <a:t>2-Som grupp är vi klokare än som individer, och då är det bra för patienten om fler vårdpersonal bidrar med tankar och förslag.</a:t>
            </a:r>
          </a:p>
        </p:txBody>
      </p:sp>
      <p:sp>
        <p:nvSpPr>
          <p:cNvPr id="26627" name="Platshållare för bildnummer 3">
            <a:extLst>
              <a:ext uri="{FF2B5EF4-FFF2-40B4-BE49-F238E27FC236}">
                <a16:creationId xmlns:a16="http://schemas.microsoft.com/office/drawing/2014/main" id="{286B8A82-B29A-88F3-2A8C-B5567F357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99DD18D2-5F7A-4C4B-99BF-A45FD73F5E03}" type="slidenum">
              <a:rPr lang="sv-SE" altLang="en-SE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/>
              <a:t>6</a:t>
            </a:fld>
            <a:endParaRPr lang="sv-SE" altLang="en-SE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tshållare för bildobjekt 1">
            <a:extLst>
              <a:ext uri="{FF2B5EF4-FFF2-40B4-BE49-F238E27FC236}">
                <a16:creationId xmlns:a16="http://schemas.microsoft.com/office/drawing/2014/main" id="{DA3A700A-AF86-CF1D-2A26-4264A97C7A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tshållare för anteckningar 2">
            <a:extLst>
              <a:ext uri="{FF2B5EF4-FFF2-40B4-BE49-F238E27FC236}">
                <a16:creationId xmlns:a16="http://schemas.microsoft.com/office/drawing/2014/main" id="{0634F681-4CB0-C4E0-1235-80FAF897B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en-SE">
                <a:latin typeface="Times" pitchFamily="2" charset="0"/>
              </a:rPr>
              <a:t>Varför är effektivt teamarbete svårt? </a:t>
            </a:r>
            <a:r>
              <a:rPr lang="sv-SE" altLang="en-SE" b="1">
                <a:latin typeface="Times" pitchFamily="2" charset="0"/>
              </a:rPr>
              <a:t>DELTAGARNA FÅR SVARA</a:t>
            </a:r>
            <a:endParaRPr lang="sv-SE" altLang="en-SE">
              <a:latin typeface="Times" pitchFamily="2" charset="0"/>
            </a:endParaRPr>
          </a:p>
          <a:p>
            <a:endParaRPr lang="sv-SE" altLang="en-SE">
              <a:latin typeface="Times" pitchFamily="2" charset="0"/>
            </a:endParaRPr>
          </a:p>
          <a:p>
            <a:r>
              <a:rPr lang="sv-SE" altLang="en-SE">
                <a:latin typeface="Times" pitchFamily="2" charset="0"/>
              </a:rPr>
              <a:t>1-Alla bör inte göra samma uppgifter, utan uppgifterna behöver effektivt omfördelas bland teammedlemmar.  Det krävs någon sorts organisation.</a:t>
            </a:r>
          </a:p>
          <a:p>
            <a:r>
              <a:rPr lang="sv-SE" altLang="en-SE">
                <a:latin typeface="Times" pitchFamily="2" charset="0"/>
              </a:rPr>
              <a:t>2-Teammedlemmar behöver dessutom effektivt kommunicera med varandra för att kunna dela information med varandra och anpassa sig till en utvecklande situation.</a:t>
            </a:r>
          </a:p>
        </p:txBody>
      </p:sp>
      <p:sp>
        <p:nvSpPr>
          <p:cNvPr id="28675" name="Platshållare för bildnummer 3">
            <a:extLst>
              <a:ext uri="{FF2B5EF4-FFF2-40B4-BE49-F238E27FC236}">
                <a16:creationId xmlns:a16="http://schemas.microsoft.com/office/drawing/2014/main" id="{AB0116E5-82AA-5E84-B488-1642F1E94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F501E40A-7E01-DD4F-B0D2-F8929B6E84FF}" type="slidenum">
              <a:rPr lang="sv-SE" altLang="en-SE" sz="1200" smtClean="0">
                <a:latin typeface="Arial" panose="020B0604020202020204" pitchFamily="34" charset="0"/>
                <a:ea typeface="ヒラギノ角ゴ Pro W3" panose="020B0300000000000000" pitchFamily="34" charset="-128"/>
              </a:rPr>
              <a:pPr/>
              <a:t>7</a:t>
            </a:fld>
            <a:endParaRPr lang="sv-SE" altLang="en-SE" sz="120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327EE3AD-6868-AC40-A98E-4B681AA7AA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EDF9878-516E-5C42-B7D5-6D40137150D0}" type="slidenum">
              <a:rPr lang="sv-SE" altLang="en-SE" sz="1200"/>
              <a:pPr/>
              <a:t>8</a:t>
            </a:fld>
            <a:endParaRPr lang="sv-SE" altLang="en-SE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76305DBC-2F3E-9248-B86D-BC1B93EAD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BC10141-1355-304A-AF77-F9C1ABC06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SE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EBA65EE2-C6AB-2EFF-106D-95C1F87CC7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07793CC4-3CE3-0147-B3DC-7F8C3F61942F}" type="slidenum">
              <a:rPr lang="sv-SE" altLang="en-SE" sz="1200" smtClean="0"/>
              <a:pPr/>
              <a:t>9</a:t>
            </a:fld>
            <a:endParaRPr lang="sv-SE" altLang="en-SE" sz="1200"/>
          </a:p>
        </p:txBody>
      </p:sp>
      <p:sp>
        <p:nvSpPr>
          <p:cNvPr id="32770" name="Rectangle 1026">
            <a:extLst>
              <a:ext uri="{FF2B5EF4-FFF2-40B4-BE49-F238E27FC236}">
                <a16:creationId xmlns:a16="http://schemas.microsoft.com/office/drawing/2014/main" id="{9E6B27E9-D4F7-10A3-3CDD-F65D343FA8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1027">
            <a:extLst>
              <a:ext uri="{FF2B5EF4-FFF2-40B4-BE49-F238E27FC236}">
                <a16:creationId xmlns:a16="http://schemas.microsoft.com/office/drawing/2014/main" id="{15B105F2-3BD1-221D-2D34-10D8457EB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 dirty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5416DE63-9EA4-2021-5563-3B4E0D237F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53F1A95E-4FB8-7346-8D31-F8D767CB6B20}" type="slidenum">
              <a:rPr lang="sv-SE" altLang="en-SE" sz="1200" smtClean="0"/>
              <a:pPr/>
              <a:t>11</a:t>
            </a:fld>
            <a:endParaRPr lang="sv-SE" altLang="en-SE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0D5338C-C21A-794A-DD41-652300288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4531" name="Rectangle 3">
            <a:extLst>
              <a:ext uri="{FF2B5EF4-FFF2-40B4-BE49-F238E27FC236}">
                <a16:creationId xmlns:a16="http://schemas.microsoft.com/office/drawing/2014/main" id="{B00F56A9-AA29-65C2-0FBD-A9F0A5DD3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v-S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7A36AB7E-94D7-9E7F-37C6-3B7549073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10261A22-BF59-2243-BE7C-BF438D47F808}" type="slidenum">
              <a:rPr lang="sv-SE" altLang="en-SE" sz="1200" smtClean="0"/>
              <a:pPr/>
              <a:t>12</a:t>
            </a:fld>
            <a:endParaRPr lang="sv-SE" altLang="en-SE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AD764753-A3BB-30A2-0581-87A5E9A02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73113"/>
            <a:ext cx="5003800" cy="3754437"/>
          </a:xfrm>
          <a:solidFill>
            <a:srgbClr val="FFFFFF"/>
          </a:solidFill>
          <a:ln/>
        </p:spPr>
      </p:sp>
      <p:sp>
        <p:nvSpPr>
          <p:cNvPr id="552963" name="Rectangle 3">
            <a:extLst>
              <a:ext uri="{FF2B5EF4-FFF2-40B4-BE49-F238E27FC236}">
                <a16:creationId xmlns:a16="http://schemas.microsoft.com/office/drawing/2014/main" id="{1A4BE15F-DB36-F8FD-2813-61ACFBB85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v-SE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0F12FE-FFA3-8673-2F85-784E7017F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72A658-68A3-C4AD-B22C-7E7B4F193B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767FA5-0D87-727F-FFA1-BF59E02304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8BD7C-2C19-9E40-80F3-8412A4F20AC9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15601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0A6D82-F9B3-14D4-F3AE-9A7D8DACE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8F9A6F-5C9C-2C78-29DD-85B32E6D0F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2950CD-71FA-97C9-110B-BB670D65A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019D-0257-AB4E-8460-0740459704A1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56786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FC824F-2F0A-B35D-6D03-171B943E7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480D69-244C-9809-90AC-4AA59D2BF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1F6F08-35C4-0509-3ABC-E09BACEE90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EE1D-416E-324A-8B15-837BC5EDA8A4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95703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42FFB7-8599-7A36-6150-F9308CB78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F1C100-9535-F569-44F3-3967ECAD8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3E1FF8-0CE1-DC74-0567-64BFEC7C0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7962E-E065-AE43-940E-97BD92FB9D05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52999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Rubrik, innehåll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0D3741-9A92-1796-BC27-FC19669CE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AE481F-EB95-90F6-BC1D-8BA9C98F8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962B0E-3A11-0F97-0BFF-FAA2C062F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FE733-E688-3D42-A806-83407A6DD2F4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55826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B5F34F-58B0-B844-950D-79A1A69506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327D04-1BBE-CC43-AE57-4446063AD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7AB17C-08A9-9C44-8304-03335B2EB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E1C04-842E-6B42-A2BC-0D0BB47A2231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931479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9FE42F-5CF2-7E4F-A73D-689ECFAFE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3611AE-EB85-4840-B316-FE9DC09BB4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C914C-489E-DF47-97B6-EFEDA9627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6BFBF-7958-AE49-8D67-62E87B6637D2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836392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5B3C5E-55DC-BA42-AAE3-297977CD1C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E705C4-515A-C045-9680-D40F8E637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BEB7B4-78C4-4B44-877F-817B2B747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CF09-BACD-8846-B53E-6431A5BBE937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976892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9FB2F5-DD5F-F547-8FB3-0EF70924C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72C726-4E92-454C-925E-8E4E05E6C9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84B86A-8B68-F641-8169-941DDCF24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112C5-0566-CE43-AAFD-5F08C2EA46B5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617411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9988BB8-728E-354C-B7F8-2790ACC937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6D22CE-6062-E943-8F16-437159FC8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105BC5-0A69-BA4D-9E0A-AC77F66EE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24A3A-6A56-8841-9D99-4F11117BFE56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801187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DB83AA-5D28-094A-AB66-88DF058DC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4B8191-10A4-194A-88CA-859299615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E78377-3153-534B-AB68-58DCF5203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B1DE5-951A-B746-8BD3-2B9AA157CC50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87052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2EA1DE-1981-5ADF-52EF-BF2253041C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4E30F8-C701-2B88-D5DF-C29614671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87D3D0-A81E-FF99-324D-25B8185851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FFD4D-A4FD-4B46-9057-D2E49071A1D8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42417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75F3E5-B5D5-AD45-94E2-630CC551A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5AF422C-3E49-9B4C-8912-F427F4379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2A42D6-5A16-F646-AAE7-36B9468FC9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FC826-3718-4B47-AC01-38AE8FF6E570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81585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55B7C4-6D55-954F-A826-CC41B01721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9C20A-C39E-864D-81C3-47977CA09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7690F0-9B20-7C4D-9211-7B75DF2A3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33BDF-BF4D-244E-9E97-B44CC1565311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755129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5D959A-BCF6-9C49-8CC0-B033537FE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92425-417D-AF42-A339-AAD7C21D5A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422160-C5B4-5F41-9B20-67AF2DBDA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EF2E3-1F04-D34E-914B-3C26AE5CA536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294755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E187C-AA9C-2F49-9F1E-0162E4CF4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3E003E-ADA5-1146-BC65-C93B5F12E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5B9DF5-DC99-5A4E-8F79-B41D915F10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B723B-7629-E345-B8D6-44E1F480CA48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158076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C6B800-401B-EC49-B94C-888E2BC90F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A44161-9AE6-5146-83EF-50AF74F225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BDFEFF-3B04-7B47-ADE4-89DCCFB80F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004FD-BBD0-D342-AD07-8C03E13A3EAC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427874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455EA6-45C7-EB47-9D29-246388315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07F21C-116E-0147-9135-13CD121711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3ADE47-CBD9-DF41-B645-91FDB1D39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2AD63-66F6-0848-BACA-4C1BBF523034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713624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Rubrik, innehåll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EBE174-D7F8-DF45-B95C-3EEF0181F2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300737-6CBE-F746-923E-22AD1B3CE0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48251-5D17-9149-B8DF-08015B3D7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A2002-787E-BA4F-B5DF-9BAF10565669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0988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AE5F29-CEA9-2FD7-EC07-37561D131D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50758A-0ED5-7597-E4DA-F3A67049D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3C684A-DF8B-D56A-4C3D-8514FC736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DAFA4-BFC3-C24E-926D-BDDB4168B919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415365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E01C49-7F00-362F-6E17-A6353E0FC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28B536-D00E-1030-C7B4-B98D23183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82808C-F919-D1E6-881C-75B0220BE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C2E8-C23E-AB40-B166-D6D2492D389E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37275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201D15-D7A7-C3A3-88C1-34AA3C22A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EC7701-B9F7-31FE-6C06-CF79900391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483BC0-CF43-3339-B828-4EABFD57DC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F5271-5C9B-E34A-912B-6BD011E2AE48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27232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14ABD3-D5F6-1486-9BFB-2EB67C6F2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A9F7BD-C4E8-6394-0EA5-D8B8CD1B9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B94CA5-8F7C-B302-0851-EF17C54559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215A1-6944-1044-A49C-1626DCF66E3F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37981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6D56E4-0E98-346C-8AEB-36BAA3679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FC9321-33C6-3C39-7685-F7083889E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4550FD-41C8-DA0F-C122-2C819BD1D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DD2E-E50E-C941-881F-C1F89A05CF68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32265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BFD33-3FCC-EF5D-15CF-72C2F70C03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507F5-EA05-F7B1-6328-56E2FA709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03504A-086F-FD28-E835-93CEEDB76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74465-FD16-B348-92E4-21E82DFF29B5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42221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D8BF4D-8308-61A0-30BE-C89254094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DEC349-D3FC-C8EC-08C0-9DB1C145E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FFDF4-8BD1-F560-1663-062CE48B5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8A8DC-4C2B-3C46-85E8-896A41CEB8C0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71569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498040-EC63-3C08-1997-86C22E4DF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738A5E-3851-5375-32F7-AF88C110A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/>
              <a:t>Klicka här för att ändra format på bakgrundstexten</a:t>
            </a:r>
          </a:p>
          <a:p>
            <a:pPr lvl="1"/>
            <a:r>
              <a:rPr lang="sv-SE" altLang="en-SE"/>
              <a:t>Nivå två</a:t>
            </a:r>
          </a:p>
          <a:p>
            <a:pPr lvl="2"/>
            <a:r>
              <a:rPr lang="sv-SE" altLang="en-SE"/>
              <a:t>Nivå tre</a:t>
            </a:r>
          </a:p>
          <a:p>
            <a:pPr lvl="3"/>
            <a:r>
              <a:rPr lang="sv-SE" altLang="en-SE"/>
              <a:t>Nivå fyra</a:t>
            </a:r>
          </a:p>
          <a:p>
            <a:pPr lvl="4"/>
            <a:r>
              <a:rPr lang="sv-SE" altLang="en-SE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BD79BC-B318-45B5-057D-79C38144D1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C21A51-DC92-65AC-3F27-28A998F48F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636A80-980E-615C-A079-3DD1DA33F7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290D799-FFAE-AE4E-8F6B-53A5E87BEDD4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  <p:pic>
        <p:nvPicPr>
          <p:cNvPr id="1031" name="Bildobjekt 1">
            <a:extLst>
              <a:ext uri="{FF2B5EF4-FFF2-40B4-BE49-F238E27FC236}">
                <a16:creationId xmlns:a16="http://schemas.microsoft.com/office/drawing/2014/main" id="{69CBDD84-2E74-1AC7-E4B1-CC2047D78FD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-73025"/>
            <a:ext cx="12842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12E96B-9D04-3344-B2C7-CB7DEB86F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DBC3EA-2F81-0942-B1E1-CD4804563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/>
              <a:t>Klicka här för att ändra format på bakgrundstexten</a:t>
            </a:r>
          </a:p>
          <a:p>
            <a:pPr lvl="1"/>
            <a:r>
              <a:rPr lang="sv-SE" altLang="en-SE"/>
              <a:t>Nivå två</a:t>
            </a:r>
          </a:p>
          <a:p>
            <a:pPr lvl="2"/>
            <a:r>
              <a:rPr lang="sv-SE" altLang="en-SE"/>
              <a:t>Nivå tre</a:t>
            </a:r>
          </a:p>
          <a:p>
            <a:pPr lvl="3"/>
            <a:r>
              <a:rPr lang="sv-SE" altLang="en-SE"/>
              <a:t>Nivå fyra</a:t>
            </a:r>
          </a:p>
          <a:p>
            <a:pPr lvl="4"/>
            <a:r>
              <a:rPr lang="sv-SE" altLang="en-SE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1193792-AEAB-364E-A35E-2E8E8F6EAB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5A572F-2EA4-9143-B4D4-86B0F9BA0A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C7658D7-9A6A-374D-8E94-4783F18238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D37FC5D-0CFD-9D44-99E9-9893B82ED220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71001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3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6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69005926-5858-DC52-55AE-FAE43B6F2B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6706" y="2857500"/>
            <a:ext cx="8510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Initial Management of</a:t>
            </a:r>
            <a:br>
              <a:rPr lang="en-US" dirty="0">
                <a:cs typeface="+mj-cs"/>
              </a:rPr>
            </a:br>
            <a:r>
              <a:rPr lang="en-US" dirty="0">
                <a:cs typeface="+mj-cs"/>
              </a:rPr>
              <a:t>Critical Patients–Part 1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75B1-FE64-34C6-1920-51CC4FAF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Weight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312067-5BDD-2008-25AC-87A0FED7D4F2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47368431"/>
              </p:ext>
            </p:extLst>
          </p:nvPr>
        </p:nvGraphicFramePr>
        <p:xfrm>
          <a:off x="2123728" y="2560320"/>
          <a:ext cx="4751412" cy="1737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28894">
                  <a:extLst>
                    <a:ext uri="{9D8B030D-6E8A-4147-A177-3AD203B41FA5}">
                      <a16:colId xmlns:a16="http://schemas.microsoft.com/office/drawing/2014/main" val="4004513078"/>
                    </a:ext>
                  </a:extLst>
                </a:gridCol>
                <a:gridCol w="2822518">
                  <a:extLst>
                    <a:ext uri="{9D8B030D-6E8A-4147-A177-3AD203B41FA5}">
                      <a16:colId xmlns:a16="http://schemas.microsoft.com/office/drawing/2014/main" val="3944338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E" sz="3200" b="0" dirty="0"/>
                        <a:t>&lt;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3200" b="0" dirty="0"/>
                        <a:t>(month / 2) + 4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978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3200" b="0" dirty="0"/>
                        <a:t>1-4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3200" b="0" dirty="0"/>
                        <a:t>(years x 2) + 10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173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3200" b="0" dirty="0"/>
                        <a:t>5-14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dirty="0"/>
                        <a:t>years x 4</a:t>
                      </a:r>
                      <a:endParaRPr lang="en-SE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167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34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026" descr="closed loop communication">
            <a:extLst>
              <a:ext uri="{FF2B5EF4-FFF2-40B4-BE49-F238E27FC236}">
                <a16:creationId xmlns:a16="http://schemas.microsoft.com/office/drawing/2014/main" id="{54C17890-F06D-C911-26F0-217F30BC9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3"/>
          <a:stretch>
            <a:fillRect/>
          </a:stretch>
        </p:blipFill>
        <p:spPr bwMode="auto">
          <a:xfrm>
            <a:off x="1089025" y="1706563"/>
            <a:ext cx="696436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507" name="Rectangle 1027">
            <a:extLst>
              <a:ext uri="{FF2B5EF4-FFF2-40B4-BE49-F238E27FC236}">
                <a16:creationId xmlns:a16="http://schemas.microsoft.com/office/drawing/2014/main" id="{1BD1D7FA-18F3-1197-BE2F-DD8FBCCC2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Closed-loop</a:t>
            </a:r>
          </a:p>
        </p:txBody>
      </p:sp>
      <p:sp>
        <p:nvSpPr>
          <p:cNvPr id="33795" name="Rectangle 1028">
            <a:extLst>
              <a:ext uri="{FF2B5EF4-FFF2-40B4-BE49-F238E27FC236}">
                <a16:creationId xmlns:a16="http://schemas.microsoft.com/office/drawing/2014/main" id="{3EAFC0C2-D6A1-2FD6-29FD-57344B7F389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62088" y="4937125"/>
            <a:ext cx="6219825" cy="14811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SE" sz="2800"/>
              <a:t>A:  </a:t>
            </a:r>
            <a:r>
              <a:rPr lang="ja-JP" altLang="en-US" sz="2800">
                <a:latin typeface="Arial" panose="020B0604020202020204" pitchFamily="34" charset="0"/>
              </a:rPr>
              <a:t>“</a:t>
            </a:r>
            <a:r>
              <a:rPr lang="en-US" altLang="ja-JP" sz="2800"/>
              <a:t>B, count the respiratory rate</a:t>
            </a:r>
            <a:r>
              <a:rPr lang="ja-JP" altLang="en-US" sz="2800">
                <a:latin typeface="Arial" panose="020B0604020202020204" pitchFamily="34" charset="0"/>
              </a:rPr>
              <a:t>”</a:t>
            </a:r>
            <a:endParaRPr lang="en-US" altLang="ja-JP" sz="2800"/>
          </a:p>
          <a:p>
            <a:pPr>
              <a:buFontTx/>
              <a:buNone/>
            </a:pPr>
            <a:r>
              <a:rPr lang="en-US" altLang="en-SE" sz="2800"/>
              <a:t>B:  </a:t>
            </a:r>
            <a:r>
              <a:rPr lang="ja-JP" altLang="en-US" sz="2800">
                <a:latin typeface="Arial" panose="020B0604020202020204" pitchFamily="34" charset="0"/>
              </a:rPr>
              <a:t>“</a:t>
            </a:r>
            <a:r>
              <a:rPr lang="en-US" altLang="ja-JP" sz="2800"/>
              <a:t>I</a:t>
            </a:r>
            <a:r>
              <a:rPr lang="en-US" altLang="sv-SE" sz="2800"/>
              <a:t>’</a:t>
            </a:r>
            <a:r>
              <a:rPr lang="en-US" altLang="ja-JP" sz="2800"/>
              <a:t>ll count the respiratory rate</a:t>
            </a:r>
            <a:r>
              <a:rPr lang="ja-JP" altLang="en-US" sz="2800">
                <a:latin typeface="Arial" panose="020B0604020202020204" pitchFamily="34" charset="0"/>
              </a:rPr>
              <a:t>”</a:t>
            </a:r>
            <a:endParaRPr lang="en-US" altLang="ja-JP" sz="2800"/>
          </a:p>
          <a:p>
            <a:pPr>
              <a:buFontTx/>
              <a:buNone/>
            </a:pPr>
            <a:r>
              <a:rPr lang="en-US" altLang="en-SE" sz="2800"/>
              <a:t>A:  </a:t>
            </a:r>
            <a:r>
              <a:rPr lang="ja-JP" altLang="en-US" sz="2800">
                <a:latin typeface="Arial" panose="020B0604020202020204" pitchFamily="34" charset="0"/>
              </a:rPr>
              <a:t>“</a:t>
            </a:r>
            <a:r>
              <a:rPr lang="en-US" altLang="ja-JP" sz="2800"/>
              <a:t>Thanks</a:t>
            </a:r>
            <a:r>
              <a:rPr lang="ja-JP" altLang="en-US" sz="2800">
                <a:latin typeface="Arial" panose="020B0604020202020204" pitchFamily="34" charset="0"/>
              </a:rPr>
              <a:t>”</a:t>
            </a:r>
            <a:endParaRPr lang="en-US" altLang="en-SE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>
            <a:extLst>
              <a:ext uri="{FF2B5EF4-FFF2-40B4-BE49-F238E27FC236}">
                <a16:creationId xmlns:a16="http://schemas.microsoft.com/office/drawing/2014/main" id="{05D101EF-52DF-8E0F-5B57-8F66CB85B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Stability: ABCDE</a:t>
            </a:r>
          </a:p>
        </p:txBody>
      </p:sp>
      <p:sp>
        <p:nvSpPr>
          <p:cNvPr id="551939" name="Rectangle 3">
            <a:extLst>
              <a:ext uri="{FF2B5EF4-FFF2-40B4-BE49-F238E27FC236}">
                <a16:creationId xmlns:a16="http://schemas.microsoft.com/office/drawing/2014/main" id="{80B435D4-E788-B51F-5C7F-217A6F60FD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81200"/>
            <a:ext cx="4244975" cy="4114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b="1" dirty="0">
                <a:cs typeface="+mn-cs"/>
              </a:rPr>
              <a:t>Purpose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Reduce morbidity through </a:t>
            </a:r>
            <a:r>
              <a:rPr lang="en-US" b="1" dirty="0">
                <a:solidFill>
                  <a:srgbClr val="FF1591"/>
                </a:solidFill>
                <a:cs typeface="+mn-cs"/>
              </a:rPr>
              <a:t>early measures</a:t>
            </a:r>
          </a:p>
          <a:p>
            <a:pPr>
              <a:defRPr/>
            </a:pPr>
            <a:endParaRPr lang="en-US" b="1" dirty="0">
              <a:solidFill>
                <a:srgbClr val="FF1591"/>
              </a:solidFill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How do you treat when you don’t know the Dx?</a:t>
            </a:r>
          </a:p>
          <a:p>
            <a:pPr>
              <a:buFontTx/>
              <a:buNone/>
              <a:defRPr/>
            </a:pPr>
            <a:endParaRPr lang="en-US" dirty="0">
              <a:solidFill>
                <a:srgbClr val="FF33B9"/>
              </a:solidFill>
              <a:cs typeface="+mn-cs"/>
            </a:endParaRPr>
          </a:p>
          <a:p>
            <a:pPr>
              <a:buFontTx/>
              <a:buNone/>
              <a:defRPr/>
            </a:pPr>
            <a:endParaRPr lang="en-US" dirty="0">
              <a:solidFill>
                <a:srgbClr val="FF33B9"/>
              </a:solidFill>
              <a:cs typeface="+mn-cs"/>
            </a:endParaRPr>
          </a:p>
        </p:txBody>
      </p:sp>
      <p:sp>
        <p:nvSpPr>
          <p:cNvPr id="551940" name="Rectangle 4">
            <a:extLst>
              <a:ext uri="{FF2B5EF4-FFF2-40B4-BE49-F238E27FC236}">
                <a16:creationId xmlns:a16="http://schemas.microsoft.com/office/drawing/2014/main" id="{695C9D30-5E19-DD8A-231F-DB8B5C7F108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14800" cy="31242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b="1" dirty="0">
                <a:cs typeface="+mn-cs"/>
              </a:rPr>
              <a:t>Method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Find </a:t>
            </a:r>
            <a:r>
              <a:rPr lang="en-US" b="1" dirty="0">
                <a:solidFill>
                  <a:srgbClr val="FF7305"/>
                </a:solidFill>
                <a:cs typeface="+mn-cs"/>
              </a:rPr>
              <a:t>problems</a:t>
            </a:r>
            <a:r>
              <a:rPr lang="en-US" dirty="0">
                <a:cs typeface="+mn-cs"/>
              </a:rPr>
              <a:t> that can be treated directly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Recognize </a:t>
            </a:r>
            <a:r>
              <a:rPr lang="en-US" b="1" dirty="0">
                <a:solidFill>
                  <a:srgbClr val="008000"/>
                </a:solidFill>
                <a:cs typeface="+mn-cs"/>
              </a:rPr>
              <a:t>syndromes</a:t>
            </a:r>
            <a:r>
              <a:rPr lang="en-US" dirty="0">
                <a:solidFill>
                  <a:srgbClr val="008000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that can be treated early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5" descr="Big Dipper">
            <a:extLst>
              <a:ext uri="{FF2B5EF4-FFF2-40B4-BE49-F238E27FC236}">
                <a16:creationId xmlns:a16="http://schemas.microsoft.com/office/drawing/2014/main" id="{6E67365A-0146-0548-883E-3221EECC0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2936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F5AF206-EE1E-FB69-7B36-883052DF433A}"/>
              </a:ext>
            </a:extLst>
          </p:cNvPr>
          <p:cNvSpPr txBox="1">
            <a:spLocks/>
          </p:cNvSpPr>
          <p:nvPr/>
        </p:nvSpPr>
        <p:spPr>
          <a:xfrm>
            <a:off x="4932040" y="2636912"/>
            <a:ext cx="4100513" cy="1872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SE" kern="0" dirty="0">
                <a:solidFill>
                  <a:srgbClr val="00B050"/>
                </a:solidFill>
              </a:rPr>
              <a:t>Anaphylaxis</a:t>
            </a:r>
          </a:p>
          <a:p>
            <a:pPr>
              <a:defRPr/>
            </a:pPr>
            <a:r>
              <a:rPr lang="en-SE" kern="0" dirty="0">
                <a:solidFill>
                  <a:srgbClr val="00B050"/>
                </a:solidFill>
              </a:rPr>
              <a:t>Sepsis</a:t>
            </a:r>
          </a:p>
          <a:p>
            <a:pPr>
              <a:defRPr/>
            </a:pPr>
            <a:r>
              <a:rPr lang="en-SE" kern="0" dirty="0">
                <a:solidFill>
                  <a:srgbClr val="00B050"/>
                </a:solidFill>
              </a:rPr>
              <a:t>Opioid toxidrome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C6331D-E07C-0A48-473B-3C0CE553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3094112" cy="1143000"/>
          </a:xfrm>
        </p:spPr>
        <p:txBody>
          <a:bodyPr/>
          <a:lstStyle/>
          <a:p>
            <a:r>
              <a:rPr lang="en-SE" dirty="0">
                <a:solidFill>
                  <a:srgbClr val="00B050"/>
                </a:solidFill>
              </a:rPr>
              <a:t>Syndromes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3">
            <a:extLst>
              <a:ext uri="{FF2B5EF4-FFF2-40B4-BE49-F238E27FC236}">
                <a16:creationId xmlns:a16="http://schemas.microsoft.com/office/drawing/2014/main" id="{3F11AABE-9987-9241-A2DE-33171B1DD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249806"/>
              </p:ext>
            </p:extLst>
          </p:nvPr>
        </p:nvGraphicFramePr>
        <p:xfrm>
          <a:off x="539552" y="2246585"/>
          <a:ext cx="3785153" cy="3630687"/>
        </p:xfrm>
        <a:graphic>
          <a:graphicData uri="http://schemas.openxmlformats.org/drawingml/2006/table">
            <a:tbl>
              <a:tblPr/>
              <a:tblGrid>
                <a:gridCol w="514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O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14" marR="84414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Cardiac arrest?</a:t>
                      </a:r>
                    </a:p>
                  </a:txBody>
                  <a:tcPr marL="84414" marR="84414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A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14" marR="84414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Head trauma?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Airway sounds?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Oral cavity?</a:t>
                      </a:r>
                    </a:p>
                  </a:txBody>
                  <a:tcPr marL="84414" marR="84414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5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14" marR="84414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SpO</a:t>
                      </a:r>
                      <a:r>
                        <a:rPr kumimoji="0" lang="en-US" altLang="en-SE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2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Resp rate?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Lung auscultation?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Chest wall?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14" marR="84414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Group 4">
            <a:extLst>
              <a:ext uri="{FF2B5EF4-FFF2-40B4-BE49-F238E27FC236}">
                <a16:creationId xmlns:a16="http://schemas.microsoft.com/office/drawing/2014/main" id="{18023654-7338-8647-8EA6-B3AFEB84A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27543"/>
              </p:ext>
            </p:extLst>
          </p:nvPr>
        </p:nvGraphicFramePr>
        <p:xfrm>
          <a:off x="4859338" y="1864638"/>
          <a:ext cx="3600450" cy="451669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3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C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16" marR="84416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Pulse, BP?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Heart rate?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Rhythm? (2 lead)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16" marR="844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D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16" marR="84416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ACVPU?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Eyes?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Moving hands/feet?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Glucose?</a:t>
                      </a:r>
                    </a:p>
                  </a:txBody>
                  <a:tcPr marL="84416" marR="844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3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E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16" marR="84416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Front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Back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Temperature?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416" marR="844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64FB414-72B4-312D-698E-7A05651E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Generic ABCDE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6035" name="Group 3">
            <a:extLst>
              <a:ext uri="{FF2B5EF4-FFF2-40B4-BE49-F238E27FC236}">
                <a16:creationId xmlns:a16="http://schemas.microsoft.com/office/drawing/2014/main" id="{03792E0E-DFD0-E7AD-F13D-C018654BFAAF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395288" y="1125538"/>
          <a:ext cx="8062912" cy="4495801"/>
        </p:xfrm>
        <a:graphic>
          <a:graphicData uri="http://schemas.openxmlformats.org/drawingml/2006/table">
            <a:tbl>
              <a:tblPr/>
              <a:tblGrid>
                <a:gridCol w="59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6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SE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07" marR="63307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Assessments</a:t>
                      </a:r>
                    </a:p>
                  </a:txBody>
                  <a:tcPr marL="63307" marR="63307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Interventions</a:t>
                      </a:r>
                    </a:p>
                  </a:txBody>
                  <a:tcPr marL="63307" marR="63307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O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07" marR="63307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Safety?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Support?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Special situation?</a:t>
                      </a:r>
                    </a:p>
                  </a:txBody>
                  <a:tcPr marL="63307" marR="63307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PPE, relocate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Request personnel/equipment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CPR, pressure to catastrophic bleed</a:t>
                      </a:r>
                    </a:p>
                  </a:txBody>
                  <a:tcPr marL="63307" marR="63307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21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A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07" marR="63307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Head trauma?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Airway sounds?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Oral cavity?</a:t>
                      </a:r>
                    </a:p>
                  </a:txBody>
                  <a:tcPr marL="63307" marR="63307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Manual stabilization of the C-spine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Upper Airway Interventions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Suction, lateral decubitus, forceps</a:t>
                      </a:r>
                    </a:p>
                  </a:txBody>
                  <a:tcPr marL="63307" marR="63307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21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A</a:t>
                      </a:r>
                      <a:r>
                        <a:rPr kumimoji="0" lang="en-US" altLang="en-SE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*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07" marR="63307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Head trauma?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EtCO2?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Tube?</a:t>
                      </a:r>
                    </a:p>
                  </a:txBody>
                  <a:tcPr marL="63307" marR="63307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Manual stabilization of the C-spine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Extubate if no EtCO2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Suction</a:t>
                      </a:r>
                    </a:p>
                  </a:txBody>
                  <a:tcPr marL="63307" marR="63307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59" name="TextBox 1">
            <a:extLst>
              <a:ext uri="{FF2B5EF4-FFF2-40B4-BE49-F238E27FC236}">
                <a16:creationId xmlns:a16="http://schemas.microsoft.com/office/drawing/2014/main" id="{CE5BCA68-6338-03DE-C4EA-8DCC5EABE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73246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SE" altLang="en-SE" sz="2000"/>
              <a:t>*:  Already intubated</a:t>
            </a:r>
          </a:p>
        </p:txBody>
      </p:sp>
    </p:spTree>
  </p:cSld>
  <p:clrMapOvr>
    <a:masterClrMapping/>
  </p:clrMapOvr>
  <p:transition spd="slow" advTm="31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6035" name="Group 3">
            <a:extLst>
              <a:ext uri="{FF2B5EF4-FFF2-40B4-BE49-F238E27FC236}">
                <a16:creationId xmlns:a16="http://schemas.microsoft.com/office/drawing/2014/main" id="{31D3BA2B-4430-71C7-3DA9-E7A47B8FC5CE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85800" y="1412875"/>
          <a:ext cx="7772400" cy="3559178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9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SE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MS PGothic" panose="020B0600070205080204" pitchFamily="34" charset="-128"/>
                      </a:endParaRPr>
                    </a:p>
                  </a:txBody>
                  <a:tcPr marL="63305" marR="63305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Assessments</a:t>
                      </a:r>
                    </a:p>
                  </a:txBody>
                  <a:tcPr marL="63305" marR="63305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Interventions</a:t>
                      </a:r>
                    </a:p>
                  </a:txBody>
                  <a:tcPr marL="63305" marR="63305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B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MS PGothic" panose="020B0600070205080204" pitchFamily="34" charset="-128"/>
                      </a:endParaRPr>
                    </a:p>
                  </a:txBody>
                  <a:tcPr marL="63305" marR="63305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 SpO2%</a:t>
                      </a: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 Resp rate?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 Lung auscultation?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 Chest wall?</a:t>
                      </a:r>
                      <a:endParaRPr kumimoji="0" lang="en-US" altLang="en-SE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MS PGothic" panose="020B0600070205080204" pitchFamily="34" charset="-128"/>
                      </a:endParaRPr>
                    </a:p>
                  </a:txBody>
                  <a:tcPr marL="63305" marR="63305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≥ 10 L O</a:t>
                      </a:r>
                      <a:r>
                        <a:rPr kumimoji="0" lang="en-US" altLang="en-SE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2</a:t>
                      </a:r>
                      <a:r>
                        <a:rPr kumimoji="0" lang="en-US" altLang="en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 via mask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Ventilate via mask</a:t>
                      </a:r>
                      <a:endParaRPr kumimoji="0" lang="sv-SE" altLang="en-SE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en-SE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en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Seal open chest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MS PGothic" panose="020B0600070205080204" pitchFamily="34" charset="-128"/>
                      </a:endParaRPr>
                    </a:p>
                  </a:txBody>
                  <a:tcPr marL="63305" marR="63305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2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C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MS PGothic" panose="020B0600070205080204" pitchFamily="34" charset="-128"/>
                      </a:endParaRPr>
                    </a:p>
                  </a:txBody>
                  <a:tcPr marL="63311" marR="6331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 Pulses +/- BP?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 Heart rate?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 Rhythm? (2-lead EKG)</a:t>
                      </a:r>
                      <a:endParaRPr kumimoji="0" lang="en-US" altLang="en-SE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MS PGothic" panose="020B0600070205080204" pitchFamily="34" charset="-128"/>
                      </a:endParaRPr>
                    </a:p>
                  </a:txBody>
                  <a:tcPr marL="63311" marR="6331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Crystalloid 10 ml/kg IV/IO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Adrenalin 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MS PGothic" panose="020B0600070205080204" pitchFamily="34" charset="-128"/>
                        </a:rPr>
                        <a:t>External pacing</a:t>
                      </a:r>
                    </a:p>
                  </a:txBody>
                  <a:tcPr marL="63311" marR="6331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318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6035" name="Group 3">
            <a:extLst>
              <a:ext uri="{FF2B5EF4-FFF2-40B4-BE49-F238E27FC236}">
                <a16:creationId xmlns:a16="http://schemas.microsoft.com/office/drawing/2014/main" id="{1C7714C5-F6D4-4FA6-5D60-73E884B3D6C3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85800" y="1412875"/>
          <a:ext cx="7772399" cy="3559175"/>
        </p:xfrm>
        <a:graphic>
          <a:graphicData uri="http://schemas.openxmlformats.org/drawingml/2006/table">
            <a:tbl>
              <a:tblPr/>
              <a:tblGrid>
                <a:gridCol w="459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SE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05" marR="63305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Assessments</a:t>
                      </a:r>
                    </a:p>
                  </a:txBody>
                  <a:tcPr marL="63305" marR="63305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Interventions</a:t>
                      </a:r>
                    </a:p>
                  </a:txBody>
                  <a:tcPr marL="63305" marR="63305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D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11" marR="63311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AVPU, severe agitation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Eye examination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Moving hands/feet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Glucose</a:t>
                      </a:r>
                    </a:p>
                  </a:txBody>
                  <a:tcPr marL="63311" marR="63311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Diazepam 5 mg IV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Midazolam 5 mg 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Glucose 30 ml 300 mg/ml IV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Glucagon IM 1 mg IM</a:t>
                      </a:r>
                    </a:p>
                  </a:txBody>
                  <a:tcPr marL="63311" marR="63311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23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E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11" marR="63311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Body</a:t>
                      </a:r>
                      <a:r>
                        <a:rPr kumimoji="0" lang="en-US" altLang="sv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s front side</a:t>
                      </a:r>
                      <a:r>
                        <a:rPr kumimoji="0" lang="en-US" altLang="en-SE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*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Body’s back side</a:t>
                      </a:r>
                      <a:r>
                        <a:rPr kumimoji="0" lang="en-US" altLang="ja-JP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*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Temperature?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11" marR="63311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Pelvic girdle, limb splints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Log-roll, immobilize spine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Treat/prevent hypo/</a:t>
                      </a:r>
                      <a:r>
                        <a:rPr kumimoji="0" lang="en-US" altLang="en-S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hyperTh</a:t>
                      </a:r>
                      <a:endParaRPr kumimoji="0" lang="en-US" altLang="en-S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3311" marR="63311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075" name="Rectangle 1">
            <a:extLst>
              <a:ext uri="{FF2B5EF4-FFF2-40B4-BE49-F238E27FC236}">
                <a16:creationId xmlns:a16="http://schemas.microsoft.com/office/drawing/2014/main" id="{E4249AC3-3A08-01B1-0BAA-C78EB1A1E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146675"/>
            <a:ext cx="312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SE" altLang="en-SE" sz="2000"/>
              <a:t>*-Adapt to circumstances</a:t>
            </a:r>
          </a:p>
        </p:txBody>
      </p:sp>
    </p:spTree>
  </p:cSld>
  <p:clrMapOvr>
    <a:masterClrMapping/>
  </p:clrMapOvr>
  <p:transition spd="slow" advTm="318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9C13838E-096D-6A0A-294D-69B60278F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SE" altLang="en-SE" dirty="0"/>
              <a:t>“ABCDE 34343”</a:t>
            </a:r>
          </a:p>
        </p:txBody>
      </p:sp>
      <p:pic>
        <p:nvPicPr>
          <p:cNvPr id="47106" name="Bildobjekt 3" descr="checklist.jpg">
            <a:extLst>
              <a:ext uri="{FF2B5EF4-FFF2-40B4-BE49-F238E27FC236}">
                <a16:creationId xmlns:a16="http://schemas.microsoft.com/office/drawing/2014/main" id="{C9517E8D-A0D8-60C6-5163-DEEBDF165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060575"/>
            <a:ext cx="4533900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>
            <a:extLst>
              <a:ext uri="{FF2B5EF4-FFF2-40B4-BE49-F238E27FC236}">
                <a16:creationId xmlns:a16="http://schemas.microsoft.com/office/drawing/2014/main" id="{B3AEE0F3-DFCE-E349-83DB-C982E8BD4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ABCDE</a:t>
            </a:r>
            <a:r>
              <a:rPr lang="en-US" dirty="0">
                <a:solidFill>
                  <a:srgbClr val="FF6600"/>
                </a:solidFill>
                <a:cs typeface="+mj-cs"/>
              </a:rPr>
              <a:t>+</a:t>
            </a:r>
          </a:p>
        </p:txBody>
      </p:sp>
      <p:pic>
        <p:nvPicPr>
          <p:cNvPr id="59394" name="Bildobjekt 2" descr="EKG.jpg">
            <a:extLst>
              <a:ext uri="{FF2B5EF4-FFF2-40B4-BE49-F238E27FC236}">
                <a16:creationId xmlns:a16="http://schemas.microsoft.com/office/drawing/2014/main" id="{49D97EB9-8B45-F64C-A5B8-4BA48CCC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19625"/>
            <a:ext cx="32067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Bildobjekt 3" descr="ABL800_FLEX_FRONT_200px.jpg">
            <a:extLst>
              <a:ext uri="{FF2B5EF4-FFF2-40B4-BE49-F238E27FC236}">
                <a16:creationId xmlns:a16="http://schemas.microsoft.com/office/drawing/2014/main" id="{51645C23-7BF4-5E4B-9BB3-847291AC8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24050"/>
            <a:ext cx="27368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Bildobjekt 4" descr="Ultrasound.png">
            <a:extLst>
              <a:ext uri="{FF2B5EF4-FFF2-40B4-BE49-F238E27FC236}">
                <a16:creationId xmlns:a16="http://schemas.microsoft.com/office/drawing/2014/main" id="{3E2C91ED-BAD9-574E-8A5F-5B200D162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2492375"/>
            <a:ext cx="29178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ubrik 2">
            <a:extLst>
              <a:ext uri="{FF2B5EF4-FFF2-40B4-BE49-F238E27FC236}">
                <a16:creationId xmlns:a16="http://schemas.microsoft.com/office/drawing/2014/main" id="{F88FCE11-C3CA-78AF-0607-33BC24EA9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SE"/>
              <a:t>Generic Approach</a:t>
            </a:r>
          </a:p>
        </p:txBody>
      </p:sp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5B9686EF-3E3F-931F-8A60-1A195AEA37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" y="2711450"/>
          <a:ext cx="8062913" cy="2590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3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8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41">
                <a:tc>
                  <a:txBody>
                    <a:bodyPr/>
                    <a:lstStyle/>
                    <a:p>
                      <a:r>
                        <a:rPr lang="sv-SE" sz="2800" dirty="0">
                          <a:solidFill>
                            <a:srgbClr val="FF0000"/>
                          </a:solidFill>
                        </a:rPr>
                        <a:t>1-Danger?</a:t>
                      </a:r>
                    </a:p>
                  </a:txBody>
                  <a:tcPr marL="91443" marR="91443" marT="45662" marB="45662"/>
                </a:tc>
                <a:tc>
                  <a:txBody>
                    <a:bodyPr/>
                    <a:lstStyle/>
                    <a:p>
                      <a:r>
                        <a:rPr lang="sv-SE" sz="2800" baseline="0" dirty="0" err="1">
                          <a:solidFill>
                            <a:srgbClr val="FF0000"/>
                          </a:solidFill>
                        </a:rPr>
                        <a:t>Safety</a:t>
                      </a:r>
                      <a:r>
                        <a:rPr lang="sv-SE" sz="2800" baseline="0" dirty="0">
                          <a:solidFill>
                            <a:srgbClr val="FF0000"/>
                          </a:solidFill>
                        </a:rPr>
                        <a:t>?  Support?  </a:t>
                      </a:r>
                      <a:r>
                        <a:rPr lang="sv-SE" sz="2800" baseline="0" dirty="0" err="1">
                          <a:solidFill>
                            <a:srgbClr val="FF0000"/>
                          </a:solidFill>
                        </a:rPr>
                        <a:t>Stability</a:t>
                      </a:r>
                      <a:r>
                        <a:rPr lang="sv-SE" sz="2800" baseline="0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sv-SE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662" marB="456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41">
                <a:tc>
                  <a:txBody>
                    <a:bodyPr/>
                    <a:lstStyle/>
                    <a:p>
                      <a:r>
                        <a:rPr lang="sv-SE" sz="2800" dirty="0">
                          <a:solidFill>
                            <a:srgbClr val="FF6600"/>
                          </a:solidFill>
                        </a:rPr>
                        <a:t>2-Data</a:t>
                      </a:r>
                    </a:p>
                  </a:txBody>
                  <a:tcPr marL="91443" marR="91443" marT="45662" marB="45662"/>
                </a:tc>
                <a:tc>
                  <a:txBody>
                    <a:bodyPr/>
                    <a:lstStyle/>
                    <a:p>
                      <a:r>
                        <a:rPr lang="sv-SE" sz="2800" dirty="0">
                          <a:solidFill>
                            <a:srgbClr val="FF6600"/>
                          </a:solidFill>
                        </a:rPr>
                        <a:t>Point-</a:t>
                      </a:r>
                      <a:r>
                        <a:rPr lang="sv-SE" sz="2800" dirty="0" err="1">
                          <a:solidFill>
                            <a:srgbClr val="FF6600"/>
                          </a:solidFill>
                        </a:rPr>
                        <a:t>of</a:t>
                      </a:r>
                      <a:r>
                        <a:rPr lang="sv-SE" sz="2800" baseline="0" dirty="0">
                          <a:solidFill>
                            <a:srgbClr val="FF6600"/>
                          </a:solidFill>
                        </a:rPr>
                        <a:t>-</a:t>
                      </a:r>
                      <a:r>
                        <a:rPr lang="sv-SE" sz="2800" baseline="0" dirty="0" err="1">
                          <a:solidFill>
                            <a:srgbClr val="FF6600"/>
                          </a:solidFill>
                        </a:rPr>
                        <a:t>care</a:t>
                      </a:r>
                      <a:r>
                        <a:rPr lang="sv-SE" sz="2800" baseline="0" dirty="0">
                          <a:solidFill>
                            <a:srgbClr val="FF6600"/>
                          </a:solidFill>
                        </a:rPr>
                        <a:t> information</a:t>
                      </a:r>
                      <a:endParaRPr lang="sv-SE" sz="2800" dirty="0">
                        <a:solidFill>
                          <a:srgbClr val="FF6600"/>
                        </a:solidFill>
                      </a:endParaRPr>
                    </a:p>
                  </a:txBody>
                  <a:tcPr marL="91443" marR="91443" marT="45662" marB="456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41">
                <a:tc>
                  <a:txBody>
                    <a:bodyPr/>
                    <a:lstStyle/>
                    <a:p>
                      <a:r>
                        <a:rPr lang="sv-SE" sz="2800" dirty="0">
                          <a:solidFill>
                            <a:srgbClr val="008000"/>
                          </a:solidFill>
                        </a:rPr>
                        <a:t>3-Diagnosis?</a:t>
                      </a:r>
                    </a:p>
                  </a:txBody>
                  <a:tcPr marL="91443" marR="91443" marT="45662" marB="45662"/>
                </a:tc>
                <a:tc>
                  <a:txBody>
                    <a:bodyPr/>
                    <a:lstStyle/>
                    <a:p>
                      <a:r>
                        <a:rPr lang="sv-SE" sz="2800" baseline="0" dirty="0" err="1">
                          <a:solidFill>
                            <a:srgbClr val="008000"/>
                          </a:solidFill>
                        </a:rPr>
                        <a:t>Time</a:t>
                      </a:r>
                      <a:r>
                        <a:rPr lang="sv-SE" sz="2800" baseline="0" dirty="0">
                          <a:solidFill>
                            <a:srgbClr val="008000"/>
                          </a:solidFill>
                        </a:rPr>
                        <a:t>-sensitive </a:t>
                      </a:r>
                      <a:r>
                        <a:rPr lang="sv-SE" sz="2800" baseline="0" dirty="0" err="1">
                          <a:solidFill>
                            <a:srgbClr val="008000"/>
                          </a:solidFill>
                        </a:rPr>
                        <a:t>diagnoses</a:t>
                      </a:r>
                      <a:r>
                        <a:rPr lang="sv-SE" sz="2800" baseline="0" dirty="0">
                          <a:solidFill>
                            <a:srgbClr val="008000"/>
                          </a:solidFill>
                        </a:rPr>
                        <a:t>?</a:t>
                      </a:r>
                      <a:endParaRPr lang="sv-SE" sz="2800" dirty="0">
                        <a:solidFill>
                          <a:srgbClr val="008000"/>
                        </a:solidFill>
                      </a:endParaRPr>
                    </a:p>
                  </a:txBody>
                  <a:tcPr marL="91443" marR="91443" marT="45662" marB="456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41">
                <a:tc>
                  <a:txBody>
                    <a:bodyPr/>
                    <a:lstStyle/>
                    <a:p>
                      <a:r>
                        <a:rPr lang="sv-SE" sz="2800" dirty="0">
                          <a:solidFill>
                            <a:srgbClr val="3366FF"/>
                          </a:solidFill>
                        </a:rPr>
                        <a:t>4-Decisions</a:t>
                      </a:r>
                    </a:p>
                  </a:txBody>
                  <a:tcPr marL="91443" marR="91443" marT="45662" marB="45662"/>
                </a:tc>
                <a:tc>
                  <a:txBody>
                    <a:bodyPr/>
                    <a:lstStyle/>
                    <a:p>
                      <a:r>
                        <a:rPr lang="sv-SE" sz="2800" dirty="0" err="1">
                          <a:solidFill>
                            <a:srgbClr val="3366FF"/>
                          </a:solidFill>
                        </a:rPr>
                        <a:t>Further</a:t>
                      </a:r>
                      <a:r>
                        <a:rPr lang="sv-SE" sz="2800" dirty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lang="sv-SE" sz="2800" dirty="0" err="1">
                          <a:solidFill>
                            <a:srgbClr val="3366FF"/>
                          </a:solidFill>
                        </a:rPr>
                        <a:t>investigations</a:t>
                      </a:r>
                      <a:r>
                        <a:rPr lang="sv-SE" sz="2800" baseline="0" dirty="0">
                          <a:solidFill>
                            <a:srgbClr val="3366FF"/>
                          </a:solidFill>
                        </a:rPr>
                        <a:t>/</a:t>
                      </a:r>
                      <a:r>
                        <a:rPr lang="sv-SE" sz="2800" baseline="0" dirty="0" err="1">
                          <a:solidFill>
                            <a:srgbClr val="3366FF"/>
                          </a:solidFill>
                        </a:rPr>
                        <a:t>treatments</a:t>
                      </a:r>
                      <a:r>
                        <a:rPr lang="sv-SE" sz="2800" baseline="0" dirty="0">
                          <a:solidFill>
                            <a:srgbClr val="3366FF"/>
                          </a:solidFill>
                        </a:rPr>
                        <a:t>?</a:t>
                      </a:r>
                      <a:endParaRPr lang="sv-SE" sz="2800" dirty="0">
                        <a:solidFill>
                          <a:srgbClr val="3366FF"/>
                        </a:solidFill>
                      </a:endParaRPr>
                    </a:p>
                  </a:txBody>
                  <a:tcPr marL="91443" marR="91443" marT="45662" marB="456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35">
                <a:tc>
                  <a:txBody>
                    <a:bodyPr/>
                    <a:lstStyle/>
                    <a:p>
                      <a:r>
                        <a:rPr lang="sv-SE" sz="2800" dirty="0">
                          <a:solidFill>
                            <a:srgbClr val="660066"/>
                          </a:solidFill>
                        </a:rPr>
                        <a:t>5-Disposition</a:t>
                      </a:r>
                    </a:p>
                  </a:txBody>
                  <a:tcPr marL="91443" marR="91443" marT="45709" marB="45709"/>
                </a:tc>
                <a:tc>
                  <a:txBody>
                    <a:bodyPr/>
                    <a:lstStyle/>
                    <a:p>
                      <a:r>
                        <a:rPr lang="sv-SE" sz="2800" dirty="0">
                          <a:solidFill>
                            <a:srgbClr val="660066"/>
                          </a:solidFill>
                        </a:rPr>
                        <a:t>Verbal</a:t>
                      </a:r>
                      <a:r>
                        <a:rPr lang="sv-SE" sz="2800" baseline="0" dirty="0">
                          <a:solidFill>
                            <a:srgbClr val="660066"/>
                          </a:solidFill>
                        </a:rPr>
                        <a:t>/</a:t>
                      </a:r>
                      <a:r>
                        <a:rPr lang="sv-SE" sz="2800" baseline="0" dirty="0" err="1">
                          <a:solidFill>
                            <a:srgbClr val="660066"/>
                          </a:solidFill>
                        </a:rPr>
                        <a:t>written</a:t>
                      </a:r>
                      <a:r>
                        <a:rPr lang="sv-SE" sz="2800" baseline="0" dirty="0">
                          <a:solidFill>
                            <a:srgbClr val="660066"/>
                          </a:solidFill>
                        </a:rPr>
                        <a:t> </a:t>
                      </a:r>
                      <a:r>
                        <a:rPr lang="sv-SE" sz="2800" baseline="0" dirty="0" err="1">
                          <a:solidFill>
                            <a:srgbClr val="660066"/>
                          </a:solidFill>
                        </a:rPr>
                        <a:t>communication</a:t>
                      </a:r>
                      <a:endParaRPr lang="sv-SE" sz="2800" dirty="0">
                        <a:solidFill>
                          <a:srgbClr val="660066"/>
                        </a:solidFill>
                      </a:endParaRPr>
                    </a:p>
                  </a:txBody>
                  <a:tcPr marL="91443" marR="91443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>
            <a:extLst>
              <a:ext uri="{FF2B5EF4-FFF2-40B4-BE49-F238E27FC236}">
                <a16:creationId xmlns:a16="http://schemas.microsoft.com/office/drawing/2014/main" id="{E07465D2-B3BD-3E9E-2F47-079722294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8000"/>
                </a:solidFill>
                <a:cs typeface="+mj-cs"/>
              </a:rPr>
              <a:t>Syndrome Management</a:t>
            </a:r>
          </a:p>
        </p:txBody>
      </p:sp>
      <p:sp>
        <p:nvSpPr>
          <p:cNvPr id="562180" name="Rectangle 4">
            <a:extLst>
              <a:ext uri="{FF2B5EF4-FFF2-40B4-BE49-F238E27FC236}">
                <a16:creationId xmlns:a16="http://schemas.microsoft.com/office/drawing/2014/main" id="{41F07955-E203-1E75-068E-9D481A52D7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>
                <a:cs typeface="+mn-cs"/>
              </a:rPr>
              <a:t>Manage as soon as recognized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BF9076C-BE64-ACC3-1CC5-F3C844D97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208338"/>
            <a:ext cx="3182937" cy="26050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Syndrome 1</a:t>
            </a:r>
            <a:endParaRPr lang="en-US" sz="2800" kern="0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sz="2800" kern="0" dirty="0">
                <a:ea typeface="MS PGothic" panose="020B0600070205080204" pitchFamily="34" charset="-128"/>
                <a:cs typeface="+mn-cs"/>
              </a:rPr>
              <a:t>Syncope</a:t>
            </a:r>
          </a:p>
          <a:p>
            <a:pPr>
              <a:defRPr/>
            </a:pPr>
            <a:r>
              <a:rPr lang="en-US" sz="2800" kern="0" dirty="0">
                <a:ea typeface="MS PGothic" panose="020B0600070205080204" pitchFamily="34" charset="-128"/>
                <a:cs typeface="+mn-cs"/>
              </a:rPr>
              <a:t>Swollen tongue</a:t>
            </a:r>
          </a:p>
          <a:p>
            <a:pPr>
              <a:defRPr/>
            </a:pPr>
            <a:r>
              <a:rPr lang="en-US" sz="2800" kern="0" dirty="0">
                <a:ea typeface="MS PGothic" panose="020B0600070205080204" pitchFamily="34" charset="-128"/>
                <a:cs typeface="+mn-cs"/>
              </a:rPr>
              <a:t>Wheezing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FC7276-C237-45FB-2A97-B01D5760BE73}"/>
              </a:ext>
            </a:extLst>
          </p:cNvPr>
          <p:cNvSpPr txBox="1">
            <a:spLocks noChangeArrowheads="1"/>
          </p:cNvSpPr>
          <p:nvPr/>
        </p:nvSpPr>
        <p:spPr>
          <a:xfrm>
            <a:off x="3708400" y="3208338"/>
            <a:ext cx="5175250" cy="20923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Syndrome 2</a:t>
            </a:r>
            <a:endParaRPr lang="en-US" sz="2800" kern="0" dirty="0"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US" sz="2800" kern="0" dirty="0">
                <a:ea typeface="MS PGothic" panose="020B0600070205080204" pitchFamily="34" charset="-128"/>
                <a:cs typeface="+mn-cs"/>
              </a:rPr>
              <a:t>Trauma</a:t>
            </a:r>
          </a:p>
          <a:p>
            <a:pPr>
              <a:defRPr/>
            </a:pPr>
            <a:r>
              <a:rPr lang="en-US" sz="2800" kern="0" dirty="0">
                <a:ea typeface="MS PGothic" panose="020B0600070205080204" pitchFamily="34" charset="-128"/>
                <a:cs typeface="+mn-cs"/>
              </a:rPr>
              <a:t>Unilateral absent breath sounds</a:t>
            </a:r>
          </a:p>
          <a:p>
            <a:pPr>
              <a:defRPr/>
            </a:pPr>
            <a:r>
              <a:rPr lang="en-US" sz="2800" kern="0" dirty="0">
                <a:ea typeface="MS PGothic" panose="020B0600070205080204" pitchFamily="34" charset="-128"/>
                <a:cs typeface="+mn-cs"/>
              </a:rPr>
              <a:t>No radial pulse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1026">
            <a:extLst>
              <a:ext uri="{FF2B5EF4-FFF2-40B4-BE49-F238E27FC236}">
                <a16:creationId xmlns:a16="http://schemas.microsoft.com/office/drawing/2014/main" id="{1B3E4644-2AD4-DC44-820E-3F3CAB2CC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Sign-Out</a:t>
            </a:r>
          </a:p>
        </p:txBody>
      </p:sp>
      <p:graphicFrame>
        <p:nvGraphicFramePr>
          <p:cNvPr id="566299" name="Group 1051">
            <a:extLst>
              <a:ext uri="{FF2B5EF4-FFF2-40B4-BE49-F238E27FC236}">
                <a16:creationId xmlns:a16="http://schemas.microsoft.com/office/drawing/2014/main" id="{1FE6025D-5D65-C54C-BF89-2CC9C1C76F4F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60508658"/>
              </p:ext>
            </p:extLst>
          </p:nvPr>
        </p:nvGraphicFramePr>
        <p:xfrm>
          <a:off x="1476375" y="2246313"/>
          <a:ext cx="6119813" cy="3139657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5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–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Main condition</a:t>
                      </a:r>
                    </a:p>
                  </a:txBody>
                  <a:tcPr marL="84392" marR="84392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090973"/>
                  </a:ext>
                </a:extLst>
              </a:tr>
              <a:tr h="376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What?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Further care</a:t>
                      </a:r>
                    </a:p>
                  </a:txBody>
                  <a:tcPr marL="84392" marR="84392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Where?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Ward, X-ray, Surgery</a:t>
                      </a:r>
                    </a:p>
                  </a:txBody>
                  <a:tcPr marL="84392" marR="84392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Who?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Physician taking over</a:t>
                      </a:r>
                    </a:p>
                  </a:txBody>
                  <a:tcPr marL="84392" marR="84392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5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How?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Transport:  personnel/equip.</a:t>
                      </a:r>
                    </a:p>
                  </a:txBody>
                  <a:tcPr marL="84392" marR="84392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4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+</a:t>
                      </a:r>
                      <a:endParaRPr kumimoji="0" lang="en-US" alt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Opinions / suggestions?</a:t>
                      </a:r>
                    </a:p>
                  </a:txBody>
                  <a:tcPr marL="84392" marR="84392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2468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1026">
            <a:extLst>
              <a:ext uri="{FF2B5EF4-FFF2-40B4-BE49-F238E27FC236}">
                <a16:creationId xmlns:a16="http://schemas.microsoft.com/office/drawing/2014/main" id="{A3B9F836-45A4-E745-A84E-E468EA319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Sign-Over</a:t>
            </a:r>
          </a:p>
        </p:txBody>
      </p:sp>
      <p:graphicFrame>
        <p:nvGraphicFramePr>
          <p:cNvPr id="566299" name="Group 1051">
            <a:extLst>
              <a:ext uri="{FF2B5EF4-FFF2-40B4-BE49-F238E27FC236}">
                <a16:creationId xmlns:a16="http://schemas.microsoft.com/office/drawing/2014/main" id="{8FF7F248-D7FB-A84B-B243-559E05CD0D0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44506783"/>
              </p:ext>
            </p:extLst>
          </p:nvPr>
        </p:nvGraphicFramePr>
        <p:xfrm>
          <a:off x="1476375" y="1822450"/>
          <a:ext cx="6119813" cy="2614613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S</a:t>
                      </a:r>
                      <a:endParaRPr kumimoji="0" lang="en-US" altLang="en-SE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Suspected condition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Key findings</a:t>
                      </a:r>
                    </a:p>
                  </a:txBody>
                  <a:tcPr marL="84392" marR="84392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b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Provided if asked</a:t>
                      </a:r>
                    </a:p>
                  </a:txBody>
                  <a:tcPr marL="84392" marR="84392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7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a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Provided if asked</a:t>
                      </a:r>
                    </a:p>
                  </a:txBody>
                  <a:tcPr marL="84392" marR="84392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S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r</a:t>
                      </a:r>
                      <a:endParaRPr kumimoji="0" lang="en-US" altLang="en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84392" marR="84392"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ＭＳ Ｐゴシック" panose="020B0600070205080204" pitchFamily="34" charset="-128"/>
                        </a:rPr>
                        <a:t> Provided if asked</a:t>
                      </a:r>
                    </a:p>
                  </a:txBody>
                  <a:tcPr marL="84392" marR="84392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22" name="Straight Connector 5">
            <a:extLst>
              <a:ext uri="{FF2B5EF4-FFF2-40B4-BE49-F238E27FC236}">
                <a16:creationId xmlns:a16="http://schemas.microsoft.com/office/drawing/2014/main" id="{9F025C4D-EC0D-034D-A80E-AB7BB2748502}"/>
              </a:ext>
            </a:extLst>
          </p:cNvPr>
          <p:cNvCxnSpPr>
            <a:cxnSpLocks/>
          </p:cNvCxnSpPr>
          <p:nvPr/>
        </p:nvCxnSpPr>
        <p:spPr bwMode="auto">
          <a:xfrm>
            <a:off x="2124075" y="1125538"/>
            <a:ext cx="0" cy="511175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F4EDEB1-8B59-CD48-AD04-458706A3D0DE}"/>
              </a:ext>
            </a:extLst>
          </p:cNvPr>
          <p:cNvSpPr txBox="1"/>
          <p:nvPr/>
        </p:nvSpPr>
        <p:spPr>
          <a:xfrm>
            <a:off x="1907704" y="2492896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C0C0C0"/>
                </a:highlight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A</a:t>
            </a:r>
            <a:endParaRPr kumimoji="0" lang="en-SE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C0C0C0"/>
              </a:highlight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58446-FF27-F64A-AC5A-72AB81806379}"/>
              </a:ext>
            </a:extLst>
          </p:cNvPr>
          <p:cNvSpPr txBox="1"/>
          <p:nvPr/>
        </p:nvSpPr>
        <p:spPr>
          <a:xfrm>
            <a:off x="1907704" y="3132257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C0C0C0"/>
                </a:highlight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B</a:t>
            </a:r>
            <a:endParaRPr kumimoji="0" lang="en-SE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C0C0C0"/>
              </a:highlight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402FB-B4BD-AF43-9172-C1CF3F9185CC}"/>
              </a:ext>
            </a:extLst>
          </p:cNvPr>
          <p:cNvSpPr txBox="1"/>
          <p:nvPr/>
        </p:nvSpPr>
        <p:spPr>
          <a:xfrm>
            <a:off x="1907704" y="3717032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C0C0C0"/>
                </a:highlight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C</a:t>
            </a:r>
            <a:endParaRPr kumimoji="0" lang="en-SE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C0C0C0"/>
              </a:highlight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8E949-2981-E246-912B-B9A216CCE5FB}"/>
              </a:ext>
            </a:extLst>
          </p:cNvPr>
          <p:cNvSpPr txBox="1"/>
          <p:nvPr/>
        </p:nvSpPr>
        <p:spPr>
          <a:xfrm>
            <a:off x="1907704" y="4284385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C0C0C0"/>
                </a:highlight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D</a:t>
            </a:r>
            <a:endParaRPr kumimoji="0" lang="en-SE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C0C0C0"/>
              </a:highlight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DA3247-3CF9-3B4B-B357-6D1D18E24490}"/>
              </a:ext>
            </a:extLst>
          </p:cNvPr>
          <p:cNvSpPr txBox="1"/>
          <p:nvPr/>
        </p:nvSpPr>
        <p:spPr>
          <a:xfrm>
            <a:off x="1907704" y="4860449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C0C0C0"/>
                </a:highlight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E</a:t>
            </a:r>
            <a:endParaRPr kumimoji="0" lang="en-SE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C0C0C0"/>
              </a:highlight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C6676C-19D3-D544-B2DF-F21F10D935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00788" y="1196975"/>
            <a:ext cx="0" cy="10795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4B5D6B-6C6E-DA4E-99D4-9A653D02DD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2363" y="2276475"/>
            <a:ext cx="27352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BC7418-93D3-F246-991E-032AD925DF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2363" y="2276475"/>
            <a:ext cx="0" cy="10810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E0D80C-6B75-2943-AC55-DB675DB700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67625" y="2276475"/>
            <a:ext cx="0" cy="10810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CDC9E1-1D3C-6D41-912C-1C39531E70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00788" y="2276475"/>
            <a:ext cx="0" cy="10810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3E54632-AD5D-6F4C-B345-8B6A199250BB}"/>
              </a:ext>
            </a:extLst>
          </p:cNvPr>
          <p:cNvSpPr txBox="1"/>
          <p:nvPr/>
        </p:nvSpPr>
        <p:spPr>
          <a:xfrm>
            <a:off x="7380312" y="2556193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C</a:t>
            </a:r>
            <a:endParaRPr kumimoji="0" lang="en-S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14C8F3-6A4B-B441-BEB4-059E5B71D966}"/>
              </a:ext>
            </a:extLst>
          </p:cNvPr>
          <p:cNvSpPr txBox="1"/>
          <p:nvPr/>
        </p:nvSpPr>
        <p:spPr>
          <a:xfrm>
            <a:off x="6084168" y="2556193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B</a:t>
            </a:r>
            <a:endParaRPr kumimoji="0" lang="en-S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95023F-FBC1-D44F-BA20-52843CAE3FA6}"/>
              </a:ext>
            </a:extLst>
          </p:cNvPr>
          <p:cNvSpPr txBox="1"/>
          <p:nvPr/>
        </p:nvSpPr>
        <p:spPr>
          <a:xfrm>
            <a:off x="4713322" y="2547482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A</a:t>
            </a:r>
            <a:endParaRPr kumimoji="0" lang="en-S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374C7C-B6FE-C447-90F3-12A0D49EEF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2363" y="3357563"/>
            <a:ext cx="27352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93F8D6-1ECA-2D45-9D71-5D06C81A00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00788" y="3357563"/>
            <a:ext cx="0" cy="10795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10EF8D7-DB3C-FA44-988F-E7C457352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213" y="472340"/>
            <a:ext cx="20297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alt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Sequential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B66EC0-49A7-FB46-9504-A328CFE8B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042" y="472341"/>
            <a:ext cx="2553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alt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Simultaneous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ECAD4-8CD2-E8EF-BFEA-55A263B08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527" y="5152836"/>
            <a:ext cx="1613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alt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t>Mixture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C30EA-CEF4-7711-0E33-AAA8419F3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48DA5AF1-E055-B225-8A63-5A615D228728}"/>
              </a:ext>
            </a:extLst>
          </p:cNvPr>
          <p:cNvSpPr/>
          <p:nvPr/>
        </p:nvSpPr>
        <p:spPr bwMode="auto">
          <a:xfrm>
            <a:off x="107504" y="152400"/>
            <a:ext cx="8353425" cy="6553200"/>
          </a:xfrm>
          <a:prstGeom prst="frame">
            <a:avLst>
              <a:gd name="adj1" fmla="val 3117"/>
            </a:avLst>
          </a:prstGeom>
          <a:solidFill>
            <a:srgbClr val="FFD5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9701C3-87AF-F9A2-187C-16607551FADE}"/>
              </a:ext>
            </a:extLst>
          </p:cNvPr>
          <p:cNvSpPr/>
          <p:nvPr/>
        </p:nvSpPr>
        <p:spPr bwMode="auto">
          <a:xfrm>
            <a:off x="2771775" y="2565400"/>
            <a:ext cx="3455988" cy="15843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1684" name="Oval 2">
            <a:extLst>
              <a:ext uri="{FF2B5EF4-FFF2-40B4-BE49-F238E27FC236}">
                <a16:creationId xmlns:a16="http://schemas.microsoft.com/office/drawing/2014/main" id="{52CD0EBB-8813-C699-13B5-54653D537810}"/>
              </a:ext>
            </a:extLst>
          </p:cNvPr>
          <p:cNvSpPr>
            <a:spLocks/>
          </p:cNvSpPr>
          <p:nvPr/>
        </p:nvSpPr>
        <p:spPr bwMode="auto">
          <a:xfrm>
            <a:off x="3009900" y="3068638"/>
            <a:ext cx="482600" cy="411162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C6263401-F48E-3CAF-9BF6-23EC88280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35756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86" name="Rectangle 5">
            <a:extLst>
              <a:ext uri="{FF2B5EF4-FFF2-40B4-BE49-F238E27FC236}">
                <a16:creationId xmlns:a16="http://schemas.microsoft.com/office/drawing/2014/main" id="{F0DB82EF-92B5-563A-58E9-5F7476210522}"/>
              </a:ext>
            </a:extLst>
          </p:cNvPr>
          <p:cNvSpPr>
            <a:spLocks noChangeArrowheads="1"/>
          </p:cNvSpPr>
          <p:nvPr/>
        </p:nvSpPr>
        <p:spPr bwMode="auto">
          <a:xfrm rot="2132212">
            <a:off x="3521075" y="3746500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87" name="Rounded Rectangle 7">
            <a:extLst>
              <a:ext uri="{FF2B5EF4-FFF2-40B4-BE49-F238E27FC236}">
                <a16:creationId xmlns:a16="http://schemas.microsoft.com/office/drawing/2014/main" id="{5C7ED39E-1483-FAF0-7AB1-5BBA465E9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2952750"/>
            <a:ext cx="1044575" cy="6921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88" name="Rectangle 8">
            <a:extLst>
              <a:ext uri="{FF2B5EF4-FFF2-40B4-BE49-F238E27FC236}">
                <a16:creationId xmlns:a16="http://schemas.microsoft.com/office/drawing/2014/main" id="{9C85666B-E8AE-D7DF-8EB4-7C56F9CD3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07181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89" name="Rectangle 9">
            <a:extLst>
              <a:ext uri="{FF2B5EF4-FFF2-40B4-BE49-F238E27FC236}">
                <a16:creationId xmlns:a16="http://schemas.microsoft.com/office/drawing/2014/main" id="{02EF1270-20B0-CCFE-A644-D2A4DF1CF564}"/>
              </a:ext>
            </a:extLst>
          </p:cNvPr>
          <p:cNvSpPr>
            <a:spLocks noChangeArrowheads="1"/>
          </p:cNvSpPr>
          <p:nvPr/>
        </p:nvSpPr>
        <p:spPr bwMode="auto">
          <a:xfrm rot="-1683292">
            <a:off x="3578225" y="2720975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EA861-0127-F393-8D08-3CB6FE8E9CB4}"/>
              </a:ext>
            </a:extLst>
          </p:cNvPr>
          <p:cNvSpPr txBox="1"/>
          <p:nvPr/>
        </p:nvSpPr>
        <p:spPr>
          <a:xfrm>
            <a:off x="3492500" y="5300663"/>
            <a:ext cx="2735263" cy="57626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SE" dirty="0">
              <a:solidFill>
                <a:prstClr val="black"/>
              </a:solidFill>
            </a:endParaRPr>
          </a:p>
        </p:txBody>
      </p:sp>
      <p:sp>
        <p:nvSpPr>
          <p:cNvPr id="71692" name="Oval 13">
            <a:hlinkClick r:id="rId3" action="ppaction://hlinksldjump"/>
            <a:extLst>
              <a:ext uri="{FF2B5EF4-FFF2-40B4-BE49-F238E27FC236}">
                <a16:creationId xmlns:a16="http://schemas.microsoft.com/office/drawing/2014/main" id="{66A13420-3C9E-6461-2149-C977F823E15A}"/>
              </a:ext>
            </a:extLst>
          </p:cNvPr>
          <p:cNvSpPr>
            <a:spLocks noChangeAspect="1"/>
          </p:cNvSpPr>
          <p:nvPr/>
        </p:nvSpPr>
        <p:spPr bwMode="auto">
          <a:xfrm>
            <a:off x="3851275" y="5949950"/>
            <a:ext cx="468313" cy="466725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1694" name="Oval 15">
            <a:hlinkClick r:id="rId4" action="ppaction://hlinksldjump"/>
            <a:extLst>
              <a:ext uri="{FF2B5EF4-FFF2-40B4-BE49-F238E27FC236}">
                <a16:creationId xmlns:a16="http://schemas.microsoft.com/office/drawing/2014/main" id="{9A313864-255D-4213-4C74-B4E68A92AEC5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4292600"/>
            <a:ext cx="468312" cy="468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1695" name="Oval 16">
            <a:hlinkClick r:id="rId5" action="ppaction://hlinksldjump"/>
            <a:extLst>
              <a:ext uri="{FF2B5EF4-FFF2-40B4-BE49-F238E27FC236}">
                <a16:creationId xmlns:a16="http://schemas.microsoft.com/office/drawing/2014/main" id="{92149598-3FA8-68E2-788F-A81A571728B5}"/>
              </a:ext>
            </a:extLst>
          </p:cNvPr>
          <p:cNvSpPr>
            <a:spLocks noChangeAspect="1"/>
          </p:cNvSpPr>
          <p:nvPr/>
        </p:nvSpPr>
        <p:spPr bwMode="auto">
          <a:xfrm>
            <a:off x="3132138" y="4292600"/>
            <a:ext cx="468312" cy="4683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1696" name="Oval 17">
            <a:hlinkClick r:id="rId6" action="ppaction://hlinksldjump"/>
            <a:extLst>
              <a:ext uri="{FF2B5EF4-FFF2-40B4-BE49-F238E27FC236}">
                <a16:creationId xmlns:a16="http://schemas.microsoft.com/office/drawing/2014/main" id="{89496D4F-25C2-C492-E09A-451877915BAD}"/>
              </a:ext>
            </a:extLst>
          </p:cNvPr>
          <p:cNvSpPr>
            <a:spLocks noChangeAspect="1"/>
          </p:cNvSpPr>
          <p:nvPr/>
        </p:nvSpPr>
        <p:spPr bwMode="auto">
          <a:xfrm>
            <a:off x="4500563" y="1916113"/>
            <a:ext cx="466725" cy="4683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97" name="TextBox 20">
            <a:extLst>
              <a:ext uri="{FF2B5EF4-FFF2-40B4-BE49-F238E27FC236}">
                <a16:creationId xmlns:a16="http://schemas.microsoft.com/office/drawing/2014/main" id="{E459BD19-8289-7684-C71E-42140B39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738" y="4292600"/>
            <a:ext cx="1950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 b="1" dirty="0"/>
              <a:t>Team-Leader</a:t>
            </a:r>
          </a:p>
        </p:txBody>
      </p:sp>
      <p:sp>
        <p:nvSpPr>
          <p:cNvPr id="71698" name="Rectangle 23">
            <a:extLst>
              <a:ext uri="{FF2B5EF4-FFF2-40B4-BE49-F238E27FC236}">
                <a16:creationId xmlns:a16="http://schemas.microsoft.com/office/drawing/2014/main" id="{798D5038-219F-99BE-ADFC-83433338A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908050"/>
            <a:ext cx="11525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99" name="Rectangle 24">
            <a:extLst>
              <a:ext uri="{FF2B5EF4-FFF2-40B4-BE49-F238E27FC236}">
                <a16:creationId xmlns:a16="http://schemas.microsoft.com/office/drawing/2014/main" id="{C69C8886-6437-D51D-1F88-55866ED7EEF7}"/>
              </a:ext>
            </a:extLst>
          </p:cNvPr>
          <p:cNvSpPr>
            <a:spLocks noChangeArrowheads="1"/>
          </p:cNvSpPr>
          <p:nvPr/>
        </p:nvSpPr>
        <p:spPr bwMode="auto">
          <a:xfrm rot="-1998192">
            <a:off x="911225" y="1149350"/>
            <a:ext cx="11525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700" name="Rectangle 25">
            <a:extLst>
              <a:ext uri="{FF2B5EF4-FFF2-40B4-BE49-F238E27FC236}">
                <a16:creationId xmlns:a16="http://schemas.microsoft.com/office/drawing/2014/main" id="{82A7B0F6-B3AA-7159-A2B7-02C35C199FAA}"/>
              </a:ext>
            </a:extLst>
          </p:cNvPr>
          <p:cNvSpPr>
            <a:spLocks noChangeArrowheads="1"/>
          </p:cNvSpPr>
          <p:nvPr/>
        </p:nvSpPr>
        <p:spPr bwMode="auto">
          <a:xfrm rot="-6257323">
            <a:off x="898525" y="4179888"/>
            <a:ext cx="13684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701" name="Rectangle 26">
            <a:extLst>
              <a:ext uri="{FF2B5EF4-FFF2-40B4-BE49-F238E27FC236}">
                <a16:creationId xmlns:a16="http://schemas.microsoft.com/office/drawing/2014/main" id="{A1503DAC-9DC3-2770-B5F4-22565E36B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292600"/>
            <a:ext cx="9366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>
                <a:solidFill>
                  <a:srgbClr val="000000"/>
                </a:solidFill>
              </a:rPr>
              <a:t>Ultra-</a:t>
            </a:r>
          </a:p>
          <a:p>
            <a:r>
              <a:rPr lang="en-SE" altLang="en-SE">
                <a:solidFill>
                  <a:srgbClr val="000000"/>
                </a:solidFill>
              </a:rPr>
              <a:t>sound</a:t>
            </a:r>
          </a:p>
        </p:txBody>
      </p:sp>
      <p:sp>
        <p:nvSpPr>
          <p:cNvPr id="71702" name="Rectangle 6">
            <a:extLst>
              <a:ext uri="{FF2B5EF4-FFF2-40B4-BE49-F238E27FC236}">
                <a16:creationId xmlns:a16="http://schemas.microsoft.com/office/drawing/2014/main" id="{A22108CD-80CC-D682-5EBC-CED3C9CF5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692150"/>
            <a:ext cx="1079500" cy="558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0C2F3C33-091B-CF7F-A29C-5385C8777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1916832"/>
            <a:ext cx="1005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 b="1" dirty="0">
                <a:solidFill>
                  <a:srgbClr val="FF0000"/>
                </a:solidFill>
              </a:rPr>
              <a:t>Fluids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D3F4E581-2EE4-5B69-3D82-0854D2672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5949280"/>
            <a:ext cx="1021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 b="1" dirty="0">
                <a:solidFill>
                  <a:schemeClr val="accent3"/>
                </a:solidFill>
              </a:rPr>
              <a:t>Scribe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F33CD9E0-7469-50ED-A38A-E896DBC4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4293096"/>
            <a:ext cx="942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 b="1" dirty="0">
                <a:solidFill>
                  <a:srgbClr val="00B050"/>
                </a:solidFill>
              </a:rPr>
              <a:t>Vitals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7E147E-447A-EA64-4AAB-16597F8215CA}"/>
              </a:ext>
            </a:extLst>
          </p:cNvPr>
          <p:cNvSpPr txBox="1">
            <a:spLocks/>
          </p:cNvSpPr>
          <p:nvPr/>
        </p:nvSpPr>
        <p:spPr>
          <a:xfrm>
            <a:off x="5004048" y="476672"/>
            <a:ext cx="3168352" cy="804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SE" kern="0"/>
              <a:t>4 Key Roles</a:t>
            </a:r>
            <a:endParaRPr lang="en-SE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9FE349-B737-1DBB-2373-14DCA51EBCAE}"/>
              </a:ext>
            </a:extLst>
          </p:cNvPr>
          <p:cNvSpPr txBox="1"/>
          <p:nvPr/>
        </p:nvSpPr>
        <p:spPr>
          <a:xfrm>
            <a:off x="7020272" y="5958402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hlinkClick r:id="rId7" action="ppaction://hlinksldjump"/>
              </a:rPr>
              <a:t>forward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891381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58B35F12-EEEB-9D45-AD4D-147F1F66C083}"/>
              </a:ext>
            </a:extLst>
          </p:cNvPr>
          <p:cNvSpPr/>
          <p:nvPr/>
        </p:nvSpPr>
        <p:spPr bwMode="auto">
          <a:xfrm>
            <a:off x="107504" y="152400"/>
            <a:ext cx="8353425" cy="6553200"/>
          </a:xfrm>
          <a:prstGeom prst="frame">
            <a:avLst>
              <a:gd name="adj1" fmla="val 3117"/>
            </a:avLst>
          </a:prstGeom>
          <a:solidFill>
            <a:srgbClr val="FFD5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4FAF16-97D8-8E41-BAA7-D15A61B4FE4F}"/>
              </a:ext>
            </a:extLst>
          </p:cNvPr>
          <p:cNvSpPr/>
          <p:nvPr/>
        </p:nvSpPr>
        <p:spPr bwMode="auto">
          <a:xfrm>
            <a:off x="2771775" y="2565400"/>
            <a:ext cx="3455988" cy="15843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1684" name="Oval 2">
            <a:extLst>
              <a:ext uri="{FF2B5EF4-FFF2-40B4-BE49-F238E27FC236}">
                <a16:creationId xmlns:a16="http://schemas.microsoft.com/office/drawing/2014/main" id="{863FC887-B3E6-C74F-ABC2-14D424C34EB5}"/>
              </a:ext>
            </a:extLst>
          </p:cNvPr>
          <p:cNvSpPr>
            <a:spLocks/>
          </p:cNvSpPr>
          <p:nvPr/>
        </p:nvSpPr>
        <p:spPr bwMode="auto">
          <a:xfrm>
            <a:off x="3009900" y="3068638"/>
            <a:ext cx="482600" cy="411162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5243F418-9F46-CB4B-8015-21AEC2E03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35756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86" name="Rectangle 5">
            <a:extLst>
              <a:ext uri="{FF2B5EF4-FFF2-40B4-BE49-F238E27FC236}">
                <a16:creationId xmlns:a16="http://schemas.microsoft.com/office/drawing/2014/main" id="{6E43486B-1474-5F41-89A3-632532151BF7}"/>
              </a:ext>
            </a:extLst>
          </p:cNvPr>
          <p:cNvSpPr>
            <a:spLocks noChangeArrowheads="1"/>
          </p:cNvSpPr>
          <p:nvPr/>
        </p:nvSpPr>
        <p:spPr bwMode="auto">
          <a:xfrm rot="2132212">
            <a:off x="3521075" y="3746500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87" name="Rounded Rectangle 7">
            <a:extLst>
              <a:ext uri="{FF2B5EF4-FFF2-40B4-BE49-F238E27FC236}">
                <a16:creationId xmlns:a16="http://schemas.microsoft.com/office/drawing/2014/main" id="{5207C39A-D034-3C45-B742-B10F8C47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2952750"/>
            <a:ext cx="1044575" cy="6921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88" name="Rectangle 8">
            <a:extLst>
              <a:ext uri="{FF2B5EF4-FFF2-40B4-BE49-F238E27FC236}">
                <a16:creationId xmlns:a16="http://schemas.microsoft.com/office/drawing/2014/main" id="{E5BF3253-E06F-1E4F-94BF-E9C506F47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07181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89" name="Rectangle 9">
            <a:extLst>
              <a:ext uri="{FF2B5EF4-FFF2-40B4-BE49-F238E27FC236}">
                <a16:creationId xmlns:a16="http://schemas.microsoft.com/office/drawing/2014/main" id="{86BA85D6-6F99-5347-99DA-83C68A68104B}"/>
              </a:ext>
            </a:extLst>
          </p:cNvPr>
          <p:cNvSpPr>
            <a:spLocks noChangeArrowheads="1"/>
          </p:cNvSpPr>
          <p:nvPr/>
        </p:nvSpPr>
        <p:spPr bwMode="auto">
          <a:xfrm rot="-1683292">
            <a:off x="3578225" y="2720975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0CA84-04A6-6F41-A438-E6658CB7AA4B}"/>
              </a:ext>
            </a:extLst>
          </p:cNvPr>
          <p:cNvSpPr txBox="1"/>
          <p:nvPr/>
        </p:nvSpPr>
        <p:spPr>
          <a:xfrm>
            <a:off x="3492500" y="5300663"/>
            <a:ext cx="2735263" cy="57626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SE" dirty="0">
              <a:solidFill>
                <a:prstClr val="black"/>
              </a:solidFill>
            </a:endParaRPr>
          </a:p>
        </p:txBody>
      </p:sp>
      <p:sp>
        <p:nvSpPr>
          <p:cNvPr id="71692" name="Oval 13">
            <a:extLst>
              <a:ext uri="{FF2B5EF4-FFF2-40B4-BE49-F238E27FC236}">
                <a16:creationId xmlns:a16="http://schemas.microsoft.com/office/drawing/2014/main" id="{9FF39A20-A527-804F-B7BC-591F167564A3}"/>
              </a:ext>
            </a:extLst>
          </p:cNvPr>
          <p:cNvSpPr>
            <a:spLocks noChangeAspect="1"/>
          </p:cNvSpPr>
          <p:nvPr/>
        </p:nvSpPr>
        <p:spPr bwMode="auto">
          <a:xfrm>
            <a:off x="3851275" y="5949950"/>
            <a:ext cx="468313" cy="466725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1694" name="Oval 15">
            <a:extLst>
              <a:ext uri="{FF2B5EF4-FFF2-40B4-BE49-F238E27FC236}">
                <a16:creationId xmlns:a16="http://schemas.microsoft.com/office/drawing/2014/main" id="{0577ECF7-E213-7A46-BDBE-6E0BA44BB4BD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4292600"/>
            <a:ext cx="468312" cy="468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1695" name="Oval 16">
            <a:extLst>
              <a:ext uri="{FF2B5EF4-FFF2-40B4-BE49-F238E27FC236}">
                <a16:creationId xmlns:a16="http://schemas.microsoft.com/office/drawing/2014/main" id="{C2D929C1-E600-E042-8A32-C295C7DF1722}"/>
              </a:ext>
            </a:extLst>
          </p:cNvPr>
          <p:cNvSpPr>
            <a:spLocks noChangeAspect="1"/>
          </p:cNvSpPr>
          <p:nvPr/>
        </p:nvSpPr>
        <p:spPr bwMode="auto">
          <a:xfrm>
            <a:off x="3132138" y="4292600"/>
            <a:ext cx="468312" cy="4683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1696" name="Oval 17">
            <a:extLst>
              <a:ext uri="{FF2B5EF4-FFF2-40B4-BE49-F238E27FC236}">
                <a16:creationId xmlns:a16="http://schemas.microsoft.com/office/drawing/2014/main" id="{F7015BC7-93D9-034F-88C7-AD9A18C897ED}"/>
              </a:ext>
            </a:extLst>
          </p:cNvPr>
          <p:cNvSpPr>
            <a:spLocks noChangeAspect="1"/>
          </p:cNvSpPr>
          <p:nvPr/>
        </p:nvSpPr>
        <p:spPr bwMode="auto">
          <a:xfrm>
            <a:off x="4500563" y="1916113"/>
            <a:ext cx="466725" cy="4683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97" name="TextBox 20">
            <a:extLst>
              <a:ext uri="{FF2B5EF4-FFF2-40B4-BE49-F238E27FC236}">
                <a16:creationId xmlns:a16="http://schemas.microsoft.com/office/drawing/2014/main" id="{3929899E-E283-F543-9F91-10C2FD2B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738" y="4292600"/>
            <a:ext cx="1950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 b="1" dirty="0"/>
              <a:t>Team-Leader</a:t>
            </a:r>
          </a:p>
        </p:txBody>
      </p:sp>
      <p:sp>
        <p:nvSpPr>
          <p:cNvPr id="71698" name="Rectangle 23">
            <a:extLst>
              <a:ext uri="{FF2B5EF4-FFF2-40B4-BE49-F238E27FC236}">
                <a16:creationId xmlns:a16="http://schemas.microsoft.com/office/drawing/2014/main" id="{50B10A09-2976-EE4B-AAAF-117D489EC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908050"/>
            <a:ext cx="11525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699" name="Rectangle 24">
            <a:extLst>
              <a:ext uri="{FF2B5EF4-FFF2-40B4-BE49-F238E27FC236}">
                <a16:creationId xmlns:a16="http://schemas.microsoft.com/office/drawing/2014/main" id="{615E8252-CCCE-0E42-98AA-9AAE06F78794}"/>
              </a:ext>
            </a:extLst>
          </p:cNvPr>
          <p:cNvSpPr>
            <a:spLocks noChangeArrowheads="1"/>
          </p:cNvSpPr>
          <p:nvPr/>
        </p:nvSpPr>
        <p:spPr bwMode="auto">
          <a:xfrm rot="-1998192">
            <a:off x="911225" y="1149350"/>
            <a:ext cx="11525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700" name="Rectangle 25">
            <a:extLst>
              <a:ext uri="{FF2B5EF4-FFF2-40B4-BE49-F238E27FC236}">
                <a16:creationId xmlns:a16="http://schemas.microsoft.com/office/drawing/2014/main" id="{BA937B83-6071-724D-B596-B7ED6C7F595C}"/>
              </a:ext>
            </a:extLst>
          </p:cNvPr>
          <p:cNvSpPr>
            <a:spLocks noChangeArrowheads="1"/>
          </p:cNvSpPr>
          <p:nvPr/>
        </p:nvSpPr>
        <p:spPr bwMode="auto">
          <a:xfrm rot="-6257323">
            <a:off x="898525" y="4179888"/>
            <a:ext cx="13684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701" name="Rectangle 26">
            <a:extLst>
              <a:ext uri="{FF2B5EF4-FFF2-40B4-BE49-F238E27FC236}">
                <a16:creationId xmlns:a16="http://schemas.microsoft.com/office/drawing/2014/main" id="{D19A1CF1-C412-CC4D-95E2-8EA0B4A0D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292600"/>
            <a:ext cx="9366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>
                <a:solidFill>
                  <a:srgbClr val="000000"/>
                </a:solidFill>
              </a:rPr>
              <a:t>Ultra-</a:t>
            </a:r>
          </a:p>
          <a:p>
            <a:r>
              <a:rPr lang="en-SE" altLang="en-SE">
                <a:solidFill>
                  <a:srgbClr val="000000"/>
                </a:solidFill>
              </a:rPr>
              <a:t>sound</a:t>
            </a:r>
          </a:p>
        </p:txBody>
      </p:sp>
      <p:sp>
        <p:nvSpPr>
          <p:cNvPr id="71702" name="Rectangle 6">
            <a:extLst>
              <a:ext uri="{FF2B5EF4-FFF2-40B4-BE49-F238E27FC236}">
                <a16:creationId xmlns:a16="http://schemas.microsoft.com/office/drawing/2014/main" id="{250FD4A1-A198-5246-AF20-620C353F8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692150"/>
            <a:ext cx="1079500" cy="558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1703" name="TextBox 27">
            <a:extLst>
              <a:ext uri="{FF2B5EF4-FFF2-40B4-BE49-F238E27FC236}">
                <a16:creationId xmlns:a16="http://schemas.microsoft.com/office/drawing/2014/main" id="{827044B8-9599-4048-A696-D48390FAA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476250"/>
            <a:ext cx="345638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SE" altLang="en-SE" sz="2200" dirty="0"/>
              <a:t>Sign-In</a:t>
            </a:r>
          </a:p>
          <a:p>
            <a:pPr>
              <a:buFont typeface="Wingdings" pitchFamily="2" charset="2"/>
              <a:buChar char="q"/>
            </a:pPr>
            <a:r>
              <a:rPr lang="en-SE" altLang="en-SE" sz="2200" dirty="0"/>
              <a:t>Pelvic binder?</a:t>
            </a:r>
          </a:p>
          <a:p>
            <a:pPr>
              <a:buFont typeface="Wingdings" pitchFamily="2" charset="2"/>
              <a:buChar char="q"/>
            </a:pPr>
            <a:r>
              <a:rPr lang="en-SE" altLang="en-SE" sz="2200" dirty="0"/>
              <a:t>ABCDE</a:t>
            </a:r>
          </a:p>
          <a:p>
            <a:pPr>
              <a:buFont typeface="Wingdings" pitchFamily="2" charset="2"/>
              <a:buChar char="q"/>
            </a:pPr>
            <a:r>
              <a:rPr lang="en-SE" altLang="en-SE" sz="2200" dirty="0"/>
              <a:t>Ultrasound? Procedures?</a:t>
            </a:r>
          </a:p>
          <a:p>
            <a:pPr>
              <a:buFont typeface="Wingdings" pitchFamily="2" charset="2"/>
              <a:buChar char="q"/>
            </a:pPr>
            <a:r>
              <a:rPr lang="en-SE" altLang="en-SE" sz="2200" dirty="0"/>
              <a:t>Syndrome management</a:t>
            </a:r>
          </a:p>
          <a:p>
            <a:pPr>
              <a:buFont typeface="Wingdings" pitchFamily="2" charset="2"/>
              <a:buChar char="q"/>
            </a:pPr>
            <a:r>
              <a:rPr lang="en-SE" altLang="en-SE" sz="2200" dirty="0"/>
              <a:t>Sign-Out &amp; Sign-Over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EF979-C2E0-5445-4158-9F0301B5E290}"/>
              </a:ext>
            </a:extLst>
          </p:cNvPr>
          <p:cNvSpPr txBox="1"/>
          <p:nvPr/>
        </p:nvSpPr>
        <p:spPr>
          <a:xfrm>
            <a:off x="7325798" y="595840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hlinkClick r:id="rId3" action="ppaction://hlinksldjump"/>
              </a:rPr>
              <a:t>back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43332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32B437A2-17BD-4943-B705-27D5306C1862}"/>
              </a:ext>
            </a:extLst>
          </p:cNvPr>
          <p:cNvSpPr/>
          <p:nvPr/>
        </p:nvSpPr>
        <p:spPr bwMode="auto">
          <a:xfrm>
            <a:off x="107504" y="152400"/>
            <a:ext cx="8353425" cy="6553200"/>
          </a:xfrm>
          <a:prstGeom prst="frame">
            <a:avLst>
              <a:gd name="adj1" fmla="val 3117"/>
            </a:avLst>
          </a:prstGeom>
          <a:solidFill>
            <a:srgbClr val="FFD5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1712DB-FC16-8740-AE2F-EFE21858E805}"/>
              </a:ext>
            </a:extLst>
          </p:cNvPr>
          <p:cNvSpPr/>
          <p:nvPr/>
        </p:nvSpPr>
        <p:spPr bwMode="auto">
          <a:xfrm>
            <a:off x="2771775" y="2565400"/>
            <a:ext cx="3455988" cy="15843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3732" name="Oval 2">
            <a:extLst>
              <a:ext uri="{FF2B5EF4-FFF2-40B4-BE49-F238E27FC236}">
                <a16:creationId xmlns:a16="http://schemas.microsoft.com/office/drawing/2014/main" id="{CA8F59EE-8220-3A45-9B4D-89E1D4B80517}"/>
              </a:ext>
            </a:extLst>
          </p:cNvPr>
          <p:cNvSpPr>
            <a:spLocks/>
          </p:cNvSpPr>
          <p:nvPr/>
        </p:nvSpPr>
        <p:spPr bwMode="auto">
          <a:xfrm>
            <a:off x="3009900" y="3068638"/>
            <a:ext cx="482600" cy="411162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3733" name="Rectangle 3">
            <a:extLst>
              <a:ext uri="{FF2B5EF4-FFF2-40B4-BE49-F238E27FC236}">
                <a16:creationId xmlns:a16="http://schemas.microsoft.com/office/drawing/2014/main" id="{CB121948-CA8C-AD4D-860C-C30F312FA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35756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3734" name="Rectangle 5">
            <a:extLst>
              <a:ext uri="{FF2B5EF4-FFF2-40B4-BE49-F238E27FC236}">
                <a16:creationId xmlns:a16="http://schemas.microsoft.com/office/drawing/2014/main" id="{762BEC24-93BE-314F-8887-0268DD460A48}"/>
              </a:ext>
            </a:extLst>
          </p:cNvPr>
          <p:cNvSpPr>
            <a:spLocks noChangeArrowheads="1"/>
          </p:cNvSpPr>
          <p:nvPr/>
        </p:nvSpPr>
        <p:spPr bwMode="auto">
          <a:xfrm rot="2132212">
            <a:off x="3521075" y="3746500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3735" name="Rounded Rectangle 7">
            <a:extLst>
              <a:ext uri="{FF2B5EF4-FFF2-40B4-BE49-F238E27FC236}">
                <a16:creationId xmlns:a16="http://schemas.microsoft.com/office/drawing/2014/main" id="{71AE8A92-53C3-C646-858A-64806C1C3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2952750"/>
            <a:ext cx="1044575" cy="6921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3736" name="Rectangle 8">
            <a:extLst>
              <a:ext uri="{FF2B5EF4-FFF2-40B4-BE49-F238E27FC236}">
                <a16:creationId xmlns:a16="http://schemas.microsoft.com/office/drawing/2014/main" id="{CD557AC9-DE05-5A49-9A22-0916522CF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07181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3737" name="Rectangle 9">
            <a:extLst>
              <a:ext uri="{FF2B5EF4-FFF2-40B4-BE49-F238E27FC236}">
                <a16:creationId xmlns:a16="http://schemas.microsoft.com/office/drawing/2014/main" id="{6DAEF64B-B126-FA48-A12B-45E9973A3067}"/>
              </a:ext>
            </a:extLst>
          </p:cNvPr>
          <p:cNvSpPr>
            <a:spLocks noChangeArrowheads="1"/>
          </p:cNvSpPr>
          <p:nvPr/>
        </p:nvSpPr>
        <p:spPr bwMode="auto">
          <a:xfrm rot="-1683292">
            <a:off x="3578225" y="2720975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AA76E-33EE-B94D-9ADD-AE66C8B9E18F}"/>
              </a:ext>
            </a:extLst>
          </p:cNvPr>
          <p:cNvSpPr txBox="1"/>
          <p:nvPr/>
        </p:nvSpPr>
        <p:spPr>
          <a:xfrm>
            <a:off x="3492500" y="5300663"/>
            <a:ext cx="2735263" cy="57626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SE" dirty="0">
              <a:solidFill>
                <a:prstClr val="black"/>
              </a:solidFill>
            </a:endParaRPr>
          </a:p>
        </p:txBody>
      </p:sp>
      <p:sp>
        <p:nvSpPr>
          <p:cNvPr id="73740" name="Oval 13">
            <a:extLst>
              <a:ext uri="{FF2B5EF4-FFF2-40B4-BE49-F238E27FC236}">
                <a16:creationId xmlns:a16="http://schemas.microsoft.com/office/drawing/2014/main" id="{DEEA05B4-51EE-D542-BE03-F5F3565D12BF}"/>
              </a:ext>
            </a:extLst>
          </p:cNvPr>
          <p:cNvSpPr>
            <a:spLocks noChangeAspect="1"/>
          </p:cNvSpPr>
          <p:nvPr/>
        </p:nvSpPr>
        <p:spPr bwMode="auto">
          <a:xfrm>
            <a:off x="3851275" y="5949950"/>
            <a:ext cx="468313" cy="466725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3742" name="Oval 15">
            <a:extLst>
              <a:ext uri="{FF2B5EF4-FFF2-40B4-BE49-F238E27FC236}">
                <a16:creationId xmlns:a16="http://schemas.microsoft.com/office/drawing/2014/main" id="{9C48BFAD-72E3-834C-9C5D-D70E72F93050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4292600"/>
            <a:ext cx="468312" cy="468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3743" name="Oval 16">
            <a:extLst>
              <a:ext uri="{FF2B5EF4-FFF2-40B4-BE49-F238E27FC236}">
                <a16:creationId xmlns:a16="http://schemas.microsoft.com/office/drawing/2014/main" id="{AFFB40AA-A19A-B64F-9C42-1569377E83AC}"/>
              </a:ext>
            </a:extLst>
          </p:cNvPr>
          <p:cNvSpPr>
            <a:spLocks noChangeAspect="1"/>
          </p:cNvSpPr>
          <p:nvPr/>
        </p:nvSpPr>
        <p:spPr bwMode="auto">
          <a:xfrm>
            <a:off x="3132138" y="4292600"/>
            <a:ext cx="468312" cy="4683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3744" name="Oval 17">
            <a:extLst>
              <a:ext uri="{FF2B5EF4-FFF2-40B4-BE49-F238E27FC236}">
                <a16:creationId xmlns:a16="http://schemas.microsoft.com/office/drawing/2014/main" id="{B80D2651-F82E-A546-8FC0-95DE709459D7}"/>
              </a:ext>
            </a:extLst>
          </p:cNvPr>
          <p:cNvSpPr>
            <a:spLocks noChangeAspect="1"/>
          </p:cNvSpPr>
          <p:nvPr/>
        </p:nvSpPr>
        <p:spPr bwMode="auto">
          <a:xfrm>
            <a:off x="4500563" y="1916113"/>
            <a:ext cx="466725" cy="4683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3745" name="TextBox 18">
            <a:extLst>
              <a:ext uri="{FF2B5EF4-FFF2-40B4-BE49-F238E27FC236}">
                <a16:creationId xmlns:a16="http://schemas.microsoft.com/office/drawing/2014/main" id="{29C3F4A2-1341-2449-B4E7-F2146A6CD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916113"/>
            <a:ext cx="1004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 b="1">
                <a:solidFill>
                  <a:srgbClr val="FF0000"/>
                </a:solidFill>
              </a:rPr>
              <a:t>Fluids</a:t>
            </a:r>
          </a:p>
        </p:txBody>
      </p:sp>
      <p:sp>
        <p:nvSpPr>
          <p:cNvPr id="73746" name="Rectangle 23">
            <a:extLst>
              <a:ext uri="{FF2B5EF4-FFF2-40B4-BE49-F238E27FC236}">
                <a16:creationId xmlns:a16="http://schemas.microsoft.com/office/drawing/2014/main" id="{C9A3F416-EAB5-8749-B17B-4EE244165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908050"/>
            <a:ext cx="11525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SE" altLang="en-SE">
                <a:solidFill>
                  <a:srgbClr val="000000"/>
                </a:solidFill>
              </a:rPr>
              <a:t>IV-Cart</a:t>
            </a:r>
          </a:p>
        </p:txBody>
      </p:sp>
      <p:sp>
        <p:nvSpPr>
          <p:cNvPr id="73747" name="Rectangle 24">
            <a:extLst>
              <a:ext uri="{FF2B5EF4-FFF2-40B4-BE49-F238E27FC236}">
                <a16:creationId xmlns:a16="http://schemas.microsoft.com/office/drawing/2014/main" id="{FE34407C-C1F8-8447-A78C-5682AF22AB73}"/>
              </a:ext>
            </a:extLst>
          </p:cNvPr>
          <p:cNvSpPr>
            <a:spLocks noChangeArrowheads="1"/>
          </p:cNvSpPr>
          <p:nvPr/>
        </p:nvSpPr>
        <p:spPr bwMode="auto">
          <a:xfrm rot="-1998192">
            <a:off x="911225" y="1149350"/>
            <a:ext cx="11525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3748" name="Rectangle 25">
            <a:extLst>
              <a:ext uri="{FF2B5EF4-FFF2-40B4-BE49-F238E27FC236}">
                <a16:creationId xmlns:a16="http://schemas.microsoft.com/office/drawing/2014/main" id="{9D4FD6A7-4966-384B-A8A3-8333F478CEAF}"/>
              </a:ext>
            </a:extLst>
          </p:cNvPr>
          <p:cNvSpPr>
            <a:spLocks noChangeArrowheads="1"/>
          </p:cNvSpPr>
          <p:nvPr/>
        </p:nvSpPr>
        <p:spPr bwMode="auto">
          <a:xfrm rot="-6257323">
            <a:off x="898525" y="4179888"/>
            <a:ext cx="13684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3749" name="Rectangle 26">
            <a:extLst>
              <a:ext uri="{FF2B5EF4-FFF2-40B4-BE49-F238E27FC236}">
                <a16:creationId xmlns:a16="http://schemas.microsoft.com/office/drawing/2014/main" id="{10D36E57-926F-9B49-AD9F-D1F7A8F87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292600"/>
            <a:ext cx="9366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3750" name="Rectangle 6">
            <a:extLst>
              <a:ext uri="{FF2B5EF4-FFF2-40B4-BE49-F238E27FC236}">
                <a16:creationId xmlns:a16="http://schemas.microsoft.com/office/drawing/2014/main" id="{3C4F2D89-D53D-BB41-9582-E5AD10D29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692150"/>
            <a:ext cx="1079500" cy="558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>
                <a:solidFill>
                  <a:srgbClr val="000000"/>
                </a:solidFill>
              </a:rPr>
              <a:t>Infuser</a:t>
            </a:r>
          </a:p>
        </p:txBody>
      </p:sp>
      <p:sp>
        <p:nvSpPr>
          <p:cNvPr id="73751" name="Rectangle 28">
            <a:extLst>
              <a:ext uri="{FF2B5EF4-FFF2-40B4-BE49-F238E27FC236}">
                <a16:creationId xmlns:a16="http://schemas.microsoft.com/office/drawing/2014/main" id="{71258010-E342-DA4B-A7DC-0C73AD7D5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724400"/>
            <a:ext cx="1295400" cy="5048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3752" name="TextBox 29">
            <a:extLst>
              <a:ext uri="{FF2B5EF4-FFF2-40B4-BE49-F238E27FC236}">
                <a16:creationId xmlns:a16="http://schemas.microsoft.com/office/drawing/2014/main" id="{A900F5A1-931D-7744-950F-8F103DA45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476250"/>
            <a:ext cx="33115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SE" altLang="en-SE" dirty="0">
                <a:solidFill>
                  <a:srgbClr val="FF0000"/>
                </a:solidFill>
              </a:rPr>
              <a:t>Rapid infuser?</a:t>
            </a:r>
          </a:p>
          <a:p>
            <a:pPr>
              <a:buFont typeface="Wingdings" pitchFamily="2" charset="2"/>
              <a:buChar char="q"/>
            </a:pPr>
            <a:r>
              <a:rPr lang="en-SE" altLang="en-SE" dirty="0">
                <a:solidFill>
                  <a:srgbClr val="FF0000"/>
                </a:solidFill>
              </a:rPr>
              <a:t>PVC? IO?</a:t>
            </a:r>
          </a:p>
          <a:p>
            <a:pPr>
              <a:buFont typeface="Wingdings" pitchFamily="2" charset="2"/>
              <a:buChar char="q"/>
            </a:pPr>
            <a:r>
              <a:rPr lang="en-SE" altLang="en-SE" dirty="0">
                <a:solidFill>
                  <a:srgbClr val="FF0000"/>
                </a:solidFill>
              </a:rPr>
              <a:t>Blood tests?</a:t>
            </a:r>
          </a:p>
          <a:p>
            <a:pPr>
              <a:buFont typeface="Wingdings" pitchFamily="2" charset="2"/>
              <a:buChar char="q"/>
            </a:pPr>
            <a:r>
              <a:rPr lang="en-SE" altLang="en-SE" dirty="0">
                <a:solidFill>
                  <a:srgbClr val="FF0000"/>
                </a:solidFill>
              </a:rPr>
              <a:t>Crystalloids? Blood?</a:t>
            </a:r>
          </a:p>
          <a:p>
            <a:pPr>
              <a:buFont typeface="Wingdings" pitchFamily="2" charset="2"/>
              <a:buChar char="q"/>
            </a:pPr>
            <a:r>
              <a:rPr lang="en-SE" altLang="en-SE" dirty="0">
                <a:solidFill>
                  <a:srgbClr val="FF0000"/>
                </a:solidFill>
              </a:rPr>
              <a:t>Medications?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8AB44-E177-DD06-48E1-FD4D553598DC}"/>
              </a:ext>
            </a:extLst>
          </p:cNvPr>
          <p:cNvSpPr txBox="1"/>
          <p:nvPr/>
        </p:nvSpPr>
        <p:spPr>
          <a:xfrm>
            <a:off x="7325798" y="595840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hlinkClick r:id="rId3" action="ppaction://hlinksldjump"/>
              </a:rPr>
              <a:t>back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421408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B82D84E8-C92E-9F48-9B7C-661E7D426156}"/>
              </a:ext>
            </a:extLst>
          </p:cNvPr>
          <p:cNvSpPr/>
          <p:nvPr/>
        </p:nvSpPr>
        <p:spPr bwMode="auto">
          <a:xfrm>
            <a:off x="107504" y="152400"/>
            <a:ext cx="8353425" cy="6553200"/>
          </a:xfrm>
          <a:prstGeom prst="frame">
            <a:avLst>
              <a:gd name="adj1" fmla="val 3117"/>
            </a:avLst>
          </a:prstGeom>
          <a:solidFill>
            <a:srgbClr val="FFD5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854E57-EE9F-C241-858D-49F6A7495085}"/>
              </a:ext>
            </a:extLst>
          </p:cNvPr>
          <p:cNvSpPr/>
          <p:nvPr/>
        </p:nvSpPr>
        <p:spPr bwMode="auto">
          <a:xfrm>
            <a:off x="2771775" y="2565400"/>
            <a:ext cx="3455988" cy="15843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9636" name="Oval 2">
            <a:extLst>
              <a:ext uri="{FF2B5EF4-FFF2-40B4-BE49-F238E27FC236}">
                <a16:creationId xmlns:a16="http://schemas.microsoft.com/office/drawing/2014/main" id="{6BB59263-ED23-EE4B-8BAB-E447E94B3EE1}"/>
              </a:ext>
            </a:extLst>
          </p:cNvPr>
          <p:cNvSpPr>
            <a:spLocks/>
          </p:cNvSpPr>
          <p:nvPr/>
        </p:nvSpPr>
        <p:spPr bwMode="auto">
          <a:xfrm>
            <a:off x="3009900" y="3068638"/>
            <a:ext cx="482600" cy="411162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87D1EECA-4F3A-A743-BE33-A3FF9BA31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35756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0B320F65-CF19-2344-9818-D3FA53CBB22C}"/>
              </a:ext>
            </a:extLst>
          </p:cNvPr>
          <p:cNvSpPr>
            <a:spLocks noChangeArrowheads="1"/>
          </p:cNvSpPr>
          <p:nvPr/>
        </p:nvSpPr>
        <p:spPr bwMode="auto">
          <a:xfrm rot="2132212">
            <a:off x="3521075" y="3746500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39" name="Rounded Rectangle 7">
            <a:extLst>
              <a:ext uri="{FF2B5EF4-FFF2-40B4-BE49-F238E27FC236}">
                <a16:creationId xmlns:a16="http://schemas.microsoft.com/office/drawing/2014/main" id="{73390DFD-6353-3F4E-9189-91BE23710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2952750"/>
            <a:ext cx="1044575" cy="6921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40" name="Rectangle 8">
            <a:extLst>
              <a:ext uri="{FF2B5EF4-FFF2-40B4-BE49-F238E27FC236}">
                <a16:creationId xmlns:a16="http://schemas.microsoft.com/office/drawing/2014/main" id="{636CA26C-9A08-654E-BF0B-1062A7158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07181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41" name="Rectangle 9">
            <a:extLst>
              <a:ext uri="{FF2B5EF4-FFF2-40B4-BE49-F238E27FC236}">
                <a16:creationId xmlns:a16="http://schemas.microsoft.com/office/drawing/2014/main" id="{A667C62A-9E67-1A43-805C-1F1290649CC9}"/>
              </a:ext>
            </a:extLst>
          </p:cNvPr>
          <p:cNvSpPr>
            <a:spLocks noChangeArrowheads="1"/>
          </p:cNvSpPr>
          <p:nvPr/>
        </p:nvSpPr>
        <p:spPr bwMode="auto">
          <a:xfrm rot="-1683292">
            <a:off x="3578225" y="2720975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CFDB08-0A68-B14B-B368-DE7DB96937F9}"/>
              </a:ext>
            </a:extLst>
          </p:cNvPr>
          <p:cNvSpPr txBox="1"/>
          <p:nvPr/>
        </p:nvSpPr>
        <p:spPr>
          <a:xfrm>
            <a:off x="3492500" y="5300663"/>
            <a:ext cx="2735263" cy="57626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SE" dirty="0"/>
          </a:p>
        </p:txBody>
      </p:sp>
      <p:sp>
        <p:nvSpPr>
          <p:cNvPr id="69644" name="Oval 13">
            <a:extLst>
              <a:ext uri="{FF2B5EF4-FFF2-40B4-BE49-F238E27FC236}">
                <a16:creationId xmlns:a16="http://schemas.microsoft.com/office/drawing/2014/main" id="{9139FABB-BE4F-4449-A87E-490DFB6FE62E}"/>
              </a:ext>
            </a:extLst>
          </p:cNvPr>
          <p:cNvSpPr>
            <a:spLocks noChangeAspect="1"/>
          </p:cNvSpPr>
          <p:nvPr/>
        </p:nvSpPr>
        <p:spPr bwMode="auto">
          <a:xfrm>
            <a:off x="3851275" y="5949950"/>
            <a:ext cx="468313" cy="466725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69646" name="Oval 15">
            <a:extLst>
              <a:ext uri="{FF2B5EF4-FFF2-40B4-BE49-F238E27FC236}">
                <a16:creationId xmlns:a16="http://schemas.microsoft.com/office/drawing/2014/main" id="{6ABE3585-8092-D248-B76B-2921999C414C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4292600"/>
            <a:ext cx="468312" cy="468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69647" name="Oval 16">
            <a:extLst>
              <a:ext uri="{FF2B5EF4-FFF2-40B4-BE49-F238E27FC236}">
                <a16:creationId xmlns:a16="http://schemas.microsoft.com/office/drawing/2014/main" id="{793E5116-753A-B240-808D-DD97CE600494}"/>
              </a:ext>
            </a:extLst>
          </p:cNvPr>
          <p:cNvSpPr>
            <a:spLocks noChangeAspect="1"/>
          </p:cNvSpPr>
          <p:nvPr/>
        </p:nvSpPr>
        <p:spPr bwMode="auto">
          <a:xfrm>
            <a:off x="3132138" y="4292600"/>
            <a:ext cx="468312" cy="4683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69648" name="Oval 17">
            <a:extLst>
              <a:ext uri="{FF2B5EF4-FFF2-40B4-BE49-F238E27FC236}">
                <a16:creationId xmlns:a16="http://schemas.microsoft.com/office/drawing/2014/main" id="{0570F509-DF83-D345-8253-21D74C14DAA9}"/>
              </a:ext>
            </a:extLst>
          </p:cNvPr>
          <p:cNvSpPr>
            <a:spLocks noChangeAspect="1"/>
          </p:cNvSpPr>
          <p:nvPr/>
        </p:nvSpPr>
        <p:spPr bwMode="auto">
          <a:xfrm>
            <a:off x="4500563" y="1916113"/>
            <a:ext cx="466725" cy="4683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49" name="TextBox 19">
            <a:extLst>
              <a:ext uri="{FF2B5EF4-FFF2-40B4-BE49-F238E27FC236}">
                <a16:creationId xmlns:a16="http://schemas.microsoft.com/office/drawing/2014/main" id="{101D3A42-C180-DD48-84A3-DCA9CE836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365625"/>
            <a:ext cx="942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 b="1" dirty="0">
                <a:solidFill>
                  <a:srgbClr val="00B050"/>
                </a:solidFill>
              </a:rPr>
              <a:t>Vitals</a:t>
            </a:r>
          </a:p>
        </p:txBody>
      </p:sp>
      <p:sp>
        <p:nvSpPr>
          <p:cNvPr id="69650" name="Rectangle 23">
            <a:extLst>
              <a:ext uri="{FF2B5EF4-FFF2-40B4-BE49-F238E27FC236}">
                <a16:creationId xmlns:a16="http://schemas.microsoft.com/office/drawing/2014/main" id="{7C5B6E95-C0F5-9740-9746-6ACC6CE8F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908050"/>
            <a:ext cx="11525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51" name="Rectangle 24">
            <a:extLst>
              <a:ext uri="{FF2B5EF4-FFF2-40B4-BE49-F238E27FC236}">
                <a16:creationId xmlns:a16="http://schemas.microsoft.com/office/drawing/2014/main" id="{B0C70A61-5807-FD45-87E2-60E6CCB6530A}"/>
              </a:ext>
            </a:extLst>
          </p:cNvPr>
          <p:cNvSpPr>
            <a:spLocks noChangeArrowheads="1"/>
          </p:cNvSpPr>
          <p:nvPr/>
        </p:nvSpPr>
        <p:spPr bwMode="auto">
          <a:xfrm rot="-1998192">
            <a:off x="911225" y="1149350"/>
            <a:ext cx="11525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52" name="Rectangle 25">
            <a:extLst>
              <a:ext uri="{FF2B5EF4-FFF2-40B4-BE49-F238E27FC236}">
                <a16:creationId xmlns:a16="http://schemas.microsoft.com/office/drawing/2014/main" id="{21F93C08-CD11-B346-B80C-193F12229E2D}"/>
              </a:ext>
            </a:extLst>
          </p:cNvPr>
          <p:cNvSpPr>
            <a:spLocks noChangeArrowheads="1"/>
          </p:cNvSpPr>
          <p:nvPr/>
        </p:nvSpPr>
        <p:spPr bwMode="auto">
          <a:xfrm rot="-6257323">
            <a:off x="898525" y="4179888"/>
            <a:ext cx="13684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SE" altLang="en-SE">
                <a:solidFill>
                  <a:srgbClr val="000000"/>
                </a:solidFill>
              </a:rPr>
              <a:t>Monitors</a:t>
            </a:r>
          </a:p>
        </p:txBody>
      </p:sp>
      <p:sp>
        <p:nvSpPr>
          <p:cNvPr id="69653" name="Rectangle 26">
            <a:extLst>
              <a:ext uri="{FF2B5EF4-FFF2-40B4-BE49-F238E27FC236}">
                <a16:creationId xmlns:a16="http://schemas.microsoft.com/office/drawing/2014/main" id="{206BB193-0488-D64C-83FA-958F53AE5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292600"/>
            <a:ext cx="9366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54" name="Rectangle 6">
            <a:extLst>
              <a:ext uri="{FF2B5EF4-FFF2-40B4-BE49-F238E27FC236}">
                <a16:creationId xmlns:a16="http://schemas.microsoft.com/office/drawing/2014/main" id="{A528243B-29EC-2B42-A25A-7AA70D6FF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692150"/>
            <a:ext cx="1079500" cy="558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69655" name="TextBox 27">
            <a:extLst>
              <a:ext uri="{FF2B5EF4-FFF2-40B4-BE49-F238E27FC236}">
                <a16:creationId xmlns:a16="http://schemas.microsoft.com/office/drawing/2014/main" id="{472DA980-9058-CC47-96A6-517967783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476250"/>
            <a:ext cx="34559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SE" altLang="en-SE" sz="2000" dirty="0">
                <a:solidFill>
                  <a:srgbClr val="00B050"/>
                </a:solidFill>
              </a:rPr>
              <a:t>SpO</a:t>
            </a:r>
            <a:r>
              <a:rPr lang="en-SE" altLang="en-SE" sz="2000" baseline="-25000" dirty="0">
                <a:solidFill>
                  <a:srgbClr val="00B050"/>
                </a:solidFill>
              </a:rPr>
              <a:t>2</a:t>
            </a:r>
            <a:r>
              <a:rPr lang="en-SE" altLang="en-SE" sz="2000" dirty="0">
                <a:solidFill>
                  <a:srgbClr val="00B050"/>
                </a:solidFill>
              </a:rPr>
              <a:t>, RR, BP, Temp</a:t>
            </a:r>
          </a:p>
          <a:p>
            <a:pPr>
              <a:buFont typeface="Wingdings" pitchFamily="2" charset="2"/>
              <a:buChar char="q"/>
            </a:pPr>
            <a:r>
              <a:rPr lang="en-SE" altLang="en-SE" sz="2000" dirty="0">
                <a:solidFill>
                  <a:srgbClr val="00B050"/>
                </a:solidFill>
              </a:rPr>
              <a:t>EKG (3 +/- 12 lead)</a:t>
            </a:r>
          </a:p>
          <a:p>
            <a:pPr>
              <a:buFont typeface="Wingdings" pitchFamily="2" charset="2"/>
              <a:buChar char="q"/>
            </a:pPr>
            <a:r>
              <a:rPr lang="en-SE" altLang="en-SE" sz="2000" dirty="0">
                <a:solidFill>
                  <a:srgbClr val="00B050"/>
                </a:solidFill>
              </a:rPr>
              <a:t>Follow vitals, LOC, pain</a:t>
            </a:r>
          </a:p>
          <a:p>
            <a:pPr>
              <a:buFont typeface="Wingdings" pitchFamily="2" charset="2"/>
              <a:buChar char="q"/>
            </a:pPr>
            <a:r>
              <a:rPr lang="en-SE" altLang="en-SE" sz="2000" dirty="0">
                <a:solidFill>
                  <a:srgbClr val="00B050"/>
                </a:solidFill>
              </a:rPr>
              <a:t>NIV? Foley? Splint?</a:t>
            </a:r>
          </a:p>
        </p:txBody>
      </p:sp>
      <p:sp>
        <p:nvSpPr>
          <p:cNvPr id="69656" name="Rectangle 28">
            <a:extLst>
              <a:ext uri="{FF2B5EF4-FFF2-40B4-BE49-F238E27FC236}">
                <a16:creationId xmlns:a16="http://schemas.microsoft.com/office/drawing/2014/main" id="{F385982C-9ED9-9C41-A770-E9B6635B5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724400"/>
            <a:ext cx="1295400" cy="5048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94B228-78A5-5C59-DC0F-90A352F33D14}"/>
              </a:ext>
            </a:extLst>
          </p:cNvPr>
          <p:cNvSpPr txBox="1"/>
          <p:nvPr/>
        </p:nvSpPr>
        <p:spPr>
          <a:xfrm>
            <a:off x="7325798" y="595840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hlinkClick r:id="rId3" action="ppaction://hlinksldjump"/>
              </a:rPr>
              <a:t>back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720837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6A4CF710-28FD-7642-BD28-E730432312D7}"/>
              </a:ext>
            </a:extLst>
          </p:cNvPr>
          <p:cNvSpPr/>
          <p:nvPr/>
        </p:nvSpPr>
        <p:spPr bwMode="auto">
          <a:xfrm>
            <a:off x="107504" y="152400"/>
            <a:ext cx="8353425" cy="6553200"/>
          </a:xfrm>
          <a:prstGeom prst="frame">
            <a:avLst>
              <a:gd name="adj1" fmla="val 3117"/>
            </a:avLst>
          </a:prstGeom>
          <a:solidFill>
            <a:srgbClr val="FFD5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5AA2CC-FE96-D64C-A08F-F5693ECC32CA}"/>
              </a:ext>
            </a:extLst>
          </p:cNvPr>
          <p:cNvSpPr/>
          <p:nvPr/>
        </p:nvSpPr>
        <p:spPr bwMode="auto">
          <a:xfrm>
            <a:off x="2771775" y="2565400"/>
            <a:ext cx="3455988" cy="15843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5780" name="Oval 2">
            <a:extLst>
              <a:ext uri="{FF2B5EF4-FFF2-40B4-BE49-F238E27FC236}">
                <a16:creationId xmlns:a16="http://schemas.microsoft.com/office/drawing/2014/main" id="{0D5C1318-88BD-3F4A-AF68-327526858BB6}"/>
              </a:ext>
            </a:extLst>
          </p:cNvPr>
          <p:cNvSpPr>
            <a:spLocks/>
          </p:cNvSpPr>
          <p:nvPr/>
        </p:nvSpPr>
        <p:spPr bwMode="auto">
          <a:xfrm>
            <a:off x="3009900" y="3068638"/>
            <a:ext cx="482600" cy="411162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92B1903C-5A4C-A14A-834A-5B6DF1113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35756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2" name="Rectangle 5">
            <a:extLst>
              <a:ext uri="{FF2B5EF4-FFF2-40B4-BE49-F238E27FC236}">
                <a16:creationId xmlns:a16="http://schemas.microsoft.com/office/drawing/2014/main" id="{E735703B-4890-2944-BAF8-A68C897B83CC}"/>
              </a:ext>
            </a:extLst>
          </p:cNvPr>
          <p:cNvSpPr>
            <a:spLocks noChangeArrowheads="1"/>
          </p:cNvSpPr>
          <p:nvPr/>
        </p:nvSpPr>
        <p:spPr bwMode="auto">
          <a:xfrm rot="2132212">
            <a:off x="3521075" y="3746500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3" name="Rounded Rectangle 7">
            <a:extLst>
              <a:ext uri="{FF2B5EF4-FFF2-40B4-BE49-F238E27FC236}">
                <a16:creationId xmlns:a16="http://schemas.microsoft.com/office/drawing/2014/main" id="{E6F5A01E-FED4-874E-85A5-481DA6320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2952750"/>
            <a:ext cx="1044575" cy="6921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4" name="Rectangle 8">
            <a:extLst>
              <a:ext uri="{FF2B5EF4-FFF2-40B4-BE49-F238E27FC236}">
                <a16:creationId xmlns:a16="http://schemas.microsoft.com/office/drawing/2014/main" id="{CA2E4CE5-6D55-2346-B0F8-EBDE1BE43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07181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5" name="Rectangle 9">
            <a:extLst>
              <a:ext uri="{FF2B5EF4-FFF2-40B4-BE49-F238E27FC236}">
                <a16:creationId xmlns:a16="http://schemas.microsoft.com/office/drawing/2014/main" id="{E92340C2-C129-EA44-A18C-4D5BCE599A33}"/>
              </a:ext>
            </a:extLst>
          </p:cNvPr>
          <p:cNvSpPr>
            <a:spLocks noChangeArrowheads="1"/>
          </p:cNvSpPr>
          <p:nvPr/>
        </p:nvSpPr>
        <p:spPr bwMode="auto">
          <a:xfrm rot="-1683292">
            <a:off x="3578225" y="2720975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52F95-363D-3E40-9BCD-566B39C32DF1}"/>
              </a:ext>
            </a:extLst>
          </p:cNvPr>
          <p:cNvSpPr txBox="1"/>
          <p:nvPr/>
        </p:nvSpPr>
        <p:spPr>
          <a:xfrm>
            <a:off x="3492500" y="5300663"/>
            <a:ext cx="2735263" cy="57626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SE" dirty="0">
              <a:solidFill>
                <a:prstClr val="black"/>
              </a:solidFill>
            </a:endParaRPr>
          </a:p>
        </p:txBody>
      </p:sp>
      <p:sp>
        <p:nvSpPr>
          <p:cNvPr id="75788" name="Oval 13">
            <a:extLst>
              <a:ext uri="{FF2B5EF4-FFF2-40B4-BE49-F238E27FC236}">
                <a16:creationId xmlns:a16="http://schemas.microsoft.com/office/drawing/2014/main" id="{547E0B51-941A-9F4D-8B4D-F2E474CA5817}"/>
              </a:ext>
            </a:extLst>
          </p:cNvPr>
          <p:cNvSpPr>
            <a:spLocks noChangeAspect="1"/>
          </p:cNvSpPr>
          <p:nvPr/>
        </p:nvSpPr>
        <p:spPr bwMode="auto">
          <a:xfrm>
            <a:off x="3851275" y="5949950"/>
            <a:ext cx="468313" cy="466725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5790" name="Oval 15">
            <a:extLst>
              <a:ext uri="{FF2B5EF4-FFF2-40B4-BE49-F238E27FC236}">
                <a16:creationId xmlns:a16="http://schemas.microsoft.com/office/drawing/2014/main" id="{861428D9-AE3A-D744-A765-C362E3F5E7CF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4292600"/>
            <a:ext cx="468312" cy="468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1" name="Oval 16">
            <a:extLst>
              <a:ext uri="{FF2B5EF4-FFF2-40B4-BE49-F238E27FC236}">
                <a16:creationId xmlns:a16="http://schemas.microsoft.com/office/drawing/2014/main" id="{3106C9F3-ACEA-D741-8EA8-BEE939630AF9}"/>
              </a:ext>
            </a:extLst>
          </p:cNvPr>
          <p:cNvSpPr>
            <a:spLocks noChangeAspect="1"/>
          </p:cNvSpPr>
          <p:nvPr/>
        </p:nvSpPr>
        <p:spPr bwMode="auto">
          <a:xfrm>
            <a:off x="3132138" y="4292600"/>
            <a:ext cx="468312" cy="4683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2" name="Oval 17">
            <a:extLst>
              <a:ext uri="{FF2B5EF4-FFF2-40B4-BE49-F238E27FC236}">
                <a16:creationId xmlns:a16="http://schemas.microsoft.com/office/drawing/2014/main" id="{55229271-0448-3C42-BFA9-E74CE922A75D}"/>
              </a:ext>
            </a:extLst>
          </p:cNvPr>
          <p:cNvSpPr>
            <a:spLocks noChangeAspect="1"/>
          </p:cNvSpPr>
          <p:nvPr/>
        </p:nvSpPr>
        <p:spPr bwMode="auto">
          <a:xfrm>
            <a:off x="4500563" y="1916113"/>
            <a:ext cx="466725" cy="4683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3" name="TextBox 22">
            <a:extLst>
              <a:ext uri="{FF2B5EF4-FFF2-40B4-BE49-F238E27FC236}">
                <a16:creationId xmlns:a16="http://schemas.microsoft.com/office/drawing/2014/main" id="{D7FDDBA7-C82D-2644-AF3E-9E4C87465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316" y="5949950"/>
            <a:ext cx="1021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 b="1">
                <a:solidFill>
                  <a:schemeClr val="accent3"/>
                </a:solidFill>
              </a:rPr>
              <a:t>Scribe</a:t>
            </a:r>
            <a:endParaRPr lang="en-SE" altLang="en-SE" b="1" dirty="0">
              <a:solidFill>
                <a:schemeClr val="accent3"/>
              </a:solidFill>
            </a:endParaRPr>
          </a:p>
        </p:txBody>
      </p:sp>
      <p:sp>
        <p:nvSpPr>
          <p:cNvPr id="75794" name="Rectangle 23">
            <a:extLst>
              <a:ext uri="{FF2B5EF4-FFF2-40B4-BE49-F238E27FC236}">
                <a16:creationId xmlns:a16="http://schemas.microsoft.com/office/drawing/2014/main" id="{28A95975-9BD5-1642-A335-D2546BC7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908050"/>
            <a:ext cx="11525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5" name="Rectangle 24">
            <a:extLst>
              <a:ext uri="{FF2B5EF4-FFF2-40B4-BE49-F238E27FC236}">
                <a16:creationId xmlns:a16="http://schemas.microsoft.com/office/drawing/2014/main" id="{BE9CC87E-B592-A74D-B8D1-3A3895940E3B}"/>
              </a:ext>
            </a:extLst>
          </p:cNvPr>
          <p:cNvSpPr>
            <a:spLocks noChangeArrowheads="1"/>
          </p:cNvSpPr>
          <p:nvPr/>
        </p:nvSpPr>
        <p:spPr bwMode="auto">
          <a:xfrm rot="-1998192">
            <a:off x="911225" y="1149350"/>
            <a:ext cx="11525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6" name="Rectangle 25">
            <a:extLst>
              <a:ext uri="{FF2B5EF4-FFF2-40B4-BE49-F238E27FC236}">
                <a16:creationId xmlns:a16="http://schemas.microsoft.com/office/drawing/2014/main" id="{E13F792C-2D22-0349-9F02-F0D64171A9AA}"/>
              </a:ext>
            </a:extLst>
          </p:cNvPr>
          <p:cNvSpPr>
            <a:spLocks noChangeArrowheads="1"/>
          </p:cNvSpPr>
          <p:nvPr/>
        </p:nvSpPr>
        <p:spPr bwMode="auto">
          <a:xfrm rot="-6257323">
            <a:off x="898525" y="4179888"/>
            <a:ext cx="13684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7" name="Rectangle 26">
            <a:extLst>
              <a:ext uri="{FF2B5EF4-FFF2-40B4-BE49-F238E27FC236}">
                <a16:creationId xmlns:a16="http://schemas.microsoft.com/office/drawing/2014/main" id="{FB29FCDD-343B-BD48-9505-8BB70FD57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292600"/>
            <a:ext cx="9366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8" name="Rectangle 6">
            <a:extLst>
              <a:ext uri="{FF2B5EF4-FFF2-40B4-BE49-F238E27FC236}">
                <a16:creationId xmlns:a16="http://schemas.microsoft.com/office/drawing/2014/main" id="{D9D81246-466A-DB4A-8427-6C9FE93FC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692150"/>
            <a:ext cx="1079500" cy="558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9" name="Rectangle 28">
            <a:extLst>
              <a:ext uri="{FF2B5EF4-FFF2-40B4-BE49-F238E27FC236}">
                <a16:creationId xmlns:a16="http://schemas.microsoft.com/office/drawing/2014/main" id="{0B94539C-2C50-D541-88C1-FAFF9AC1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724400"/>
            <a:ext cx="1295400" cy="5048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800" name="TextBox 29">
            <a:extLst>
              <a:ext uri="{FF2B5EF4-FFF2-40B4-BE49-F238E27FC236}">
                <a16:creationId xmlns:a16="http://schemas.microsoft.com/office/drawing/2014/main" id="{6368BA7E-3997-D54D-BAD3-415F97EE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476250"/>
            <a:ext cx="3311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SE" altLang="en-SE" b="1" dirty="0">
                <a:solidFill>
                  <a:schemeClr val="accent3"/>
                </a:solidFill>
              </a:rPr>
              <a:t>Documentation</a:t>
            </a:r>
          </a:p>
          <a:p>
            <a:pPr>
              <a:buFont typeface="Wingdings" pitchFamily="2" charset="2"/>
              <a:buChar char="q"/>
            </a:pPr>
            <a:r>
              <a:rPr lang="en-SE" altLang="en-SE" b="1" dirty="0">
                <a:solidFill>
                  <a:schemeClr val="accent3"/>
                </a:solidFill>
              </a:rPr>
              <a:t>Checklists</a:t>
            </a:r>
          </a:p>
          <a:p>
            <a:pPr>
              <a:buFont typeface="Wingdings" pitchFamily="2" charset="2"/>
              <a:buChar char="q"/>
            </a:pPr>
            <a:r>
              <a:rPr lang="en-SE" altLang="en-SE" b="1" dirty="0">
                <a:solidFill>
                  <a:schemeClr val="accent3"/>
                </a:solidFill>
              </a:rPr>
              <a:t>Phone calls</a:t>
            </a:r>
          </a:p>
          <a:p>
            <a:pPr>
              <a:buFont typeface="Wingdings" pitchFamily="2" charset="2"/>
              <a:buChar char="q"/>
            </a:pPr>
            <a:r>
              <a:rPr lang="en-SE" altLang="en-SE" b="1" dirty="0">
                <a:solidFill>
                  <a:schemeClr val="accent3"/>
                </a:solidFill>
              </a:rPr>
              <a:t>Keeps track of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851DC8-A88F-2BC0-3386-BA69AC46D649}"/>
              </a:ext>
            </a:extLst>
          </p:cNvPr>
          <p:cNvSpPr txBox="1"/>
          <p:nvPr/>
        </p:nvSpPr>
        <p:spPr>
          <a:xfrm>
            <a:off x="7325798" y="595840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hlinkClick r:id="rId3" action="ppaction://hlinksldjump"/>
              </a:rPr>
              <a:t>back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80081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6A4CF710-28FD-7642-BD28-E730432312D7}"/>
              </a:ext>
            </a:extLst>
          </p:cNvPr>
          <p:cNvSpPr/>
          <p:nvPr/>
        </p:nvSpPr>
        <p:spPr bwMode="auto">
          <a:xfrm>
            <a:off x="107504" y="152400"/>
            <a:ext cx="8353425" cy="6553200"/>
          </a:xfrm>
          <a:prstGeom prst="frame">
            <a:avLst>
              <a:gd name="adj1" fmla="val 3117"/>
            </a:avLst>
          </a:prstGeom>
          <a:solidFill>
            <a:srgbClr val="FFD5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5AA2CC-FE96-D64C-A08F-F5693ECC32CA}"/>
              </a:ext>
            </a:extLst>
          </p:cNvPr>
          <p:cNvSpPr/>
          <p:nvPr/>
        </p:nvSpPr>
        <p:spPr bwMode="auto">
          <a:xfrm>
            <a:off x="2771775" y="2565400"/>
            <a:ext cx="3455988" cy="15843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E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5780" name="Oval 2">
            <a:extLst>
              <a:ext uri="{FF2B5EF4-FFF2-40B4-BE49-F238E27FC236}">
                <a16:creationId xmlns:a16="http://schemas.microsoft.com/office/drawing/2014/main" id="{0D5C1318-88BD-3F4A-AF68-327526858BB6}"/>
              </a:ext>
            </a:extLst>
          </p:cNvPr>
          <p:cNvSpPr>
            <a:spLocks/>
          </p:cNvSpPr>
          <p:nvPr/>
        </p:nvSpPr>
        <p:spPr bwMode="auto">
          <a:xfrm>
            <a:off x="3009900" y="3068638"/>
            <a:ext cx="482600" cy="411162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92B1903C-5A4C-A14A-834A-5B6DF1113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35756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2" name="Rectangle 5">
            <a:extLst>
              <a:ext uri="{FF2B5EF4-FFF2-40B4-BE49-F238E27FC236}">
                <a16:creationId xmlns:a16="http://schemas.microsoft.com/office/drawing/2014/main" id="{E735703B-4890-2944-BAF8-A68C897B83CC}"/>
              </a:ext>
            </a:extLst>
          </p:cNvPr>
          <p:cNvSpPr>
            <a:spLocks noChangeArrowheads="1"/>
          </p:cNvSpPr>
          <p:nvPr/>
        </p:nvSpPr>
        <p:spPr bwMode="auto">
          <a:xfrm rot="2132212">
            <a:off x="3521075" y="3746500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3" name="Rounded Rectangle 7">
            <a:extLst>
              <a:ext uri="{FF2B5EF4-FFF2-40B4-BE49-F238E27FC236}">
                <a16:creationId xmlns:a16="http://schemas.microsoft.com/office/drawing/2014/main" id="{E6F5A01E-FED4-874E-85A5-481DA6320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2952750"/>
            <a:ext cx="1044575" cy="6921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4" name="Rectangle 8">
            <a:extLst>
              <a:ext uri="{FF2B5EF4-FFF2-40B4-BE49-F238E27FC236}">
                <a16:creationId xmlns:a16="http://schemas.microsoft.com/office/drawing/2014/main" id="{CA2E4CE5-6D55-2346-B0F8-EBDE1BE43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071813"/>
            <a:ext cx="1193800" cy="212725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85" name="Rectangle 9">
            <a:extLst>
              <a:ext uri="{FF2B5EF4-FFF2-40B4-BE49-F238E27FC236}">
                <a16:creationId xmlns:a16="http://schemas.microsoft.com/office/drawing/2014/main" id="{E92340C2-C129-EA44-A18C-4D5BCE599A33}"/>
              </a:ext>
            </a:extLst>
          </p:cNvPr>
          <p:cNvSpPr>
            <a:spLocks noChangeArrowheads="1"/>
          </p:cNvSpPr>
          <p:nvPr/>
        </p:nvSpPr>
        <p:spPr bwMode="auto">
          <a:xfrm rot="-1683292">
            <a:off x="3578225" y="2720975"/>
            <a:ext cx="639763" cy="13335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52F95-363D-3E40-9BCD-566B39C32DF1}"/>
              </a:ext>
            </a:extLst>
          </p:cNvPr>
          <p:cNvSpPr txBox="1"/>
          <p:nvPr/>
        </p:nvSpPr>
        <p:spPr>
          <a:xfrm>
            <a:off x="3492500" y="5300663"/>
            <a:ext cx="2735263" cy="57626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SE" dirty="0">
              <a:solidFill>
                <a:prstClr val="black"/>
              </a:solidFill>
            </a:endParaRPr>
          </a:p>
        </p:txBody>
      </p:sp>
      <p:sp>
        <p:nvSpPr>
          <p:cNvPr id="75788" name="Oval 13">
            <a:extLst>
              <a:ext uri="{FF2B5EF4-FFF2-40B4-BE49-F238E27FC236}">
                <a16:creationId xmlns:a16="http://schemas.microsoft.com/office/drawing/2014/main" id="{547E0B51-941A-9F4D-8B4D-F2E474CA5817}"/>
              </a:ext>
            </a:extLst>
          </p:cNvPr>
          <p:cNvSpPr>
            <a:spLocks noChangeAspect="1"/>
          </p:cNvSpPr>
          <p:nvPr/>
        </p:nvSpPr>
        <p:spPr bwMode="auto">
          <a:xfrm>
            <a:off x="3851275" y="5949950"/>
            <a:ext cx="468313" cy="466725"/>
          </a:xfrm>
          <a:prstGeom prst="ellipse">
            <a:avLst/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  <p:sp>
        <p:nvSpPr>
          <p:cNvPr id="75790" name="Oval 15">
            <a:extLst>
              <a:ext uri="{FF2B5EF4-FFF2-40B4-BE49-F238E27FC236}">
                <a16:creationId xmlns:a16="http://schemas.microsoft.com/office/drawing/2014/main" id="{861428D9-AE3A-D744-A765-C362E3F5E7CF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4616871"/>
            <a:ext cx="468312" cy="468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1" name="Oval 16">
            <a:extLst>
              <a:ext uri="{FF2B5EF4-FFF2-40B4-BE49-F238E27FC236}">
                <a16:creationId xmlns:a16="http://schemas.microsoft.com/office/drawing/2014/main" id="{3106C9F3-ACEA-D741-8EA8-BEE939630AF9}"/>
              </a:ext>
            </a:extLst>
          </p:cNvPr>
          <p:cNvSpPr>
            <a:spLocks noChangeAspect="1"/>
          </p:cNvSpPr>
          <p:nvPr/>
        </p:nvSpPr>
        <p:spPr bwMode="auto">
          <a:xfrm>
            <a:off x="3132138" y="4292600"/>
            <a:ext cx="468312" cy="4683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2" name="Oval 17">
            <a:extLst>
              <a:ext uri="{FF2B5EF4-FFF2-40B4-BE49-F238E27FC236}">
                <a16:creationId xmlns:a16="http://schemas.microsoft.com/office/drawing/2014/main" id="{55229271-0448-3C42-BFA9-E74CE922A75D}"/>
              </a:ext>
            </a:extLst>
          </p:cNvPr>
          <p:cNvSpPr>
            <a:spLocks noChangeAspect="1"/>
          </p:cNvSpPr>
          <p:nvPr/>
        </p:nvSpPr>
        <p:spPr bwMode="auto">
          <a:xfrm>
            <a:off x="4500563" y="1916113"/>
            <a:ext cx="466725" cy="4683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4" name="Rectangle 23">
            <a:extLst>
              <a:ext uri="{FF2B5EF4-FFF2-40B4-BE49-F238E27FC236}">
                <a16:creationId xmlns:a16="http://schemas.microsoft.com/office/drawing/2014/main" id="{28A95975-9BD5-1642-A335-D2546BC7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908050"/>
            <a:ext cx="11525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5" name="Rectangle 24">
            <a:extLst>
              <a:ext uri="{FF2B5EF4-FFF2-40B4-BE49-F238E27FC236}">
                <a16:creationId xmlns:a16="http://schemas.microsoft.com/office/drawing/2014/main" id="{BE9CC87E-B592-A74D-B8D1-3A3895940E3B}"/>
              </a:ext>
            </a:extLst>
          </p:cNvPr>
          <p:cNvSpPr>
            <a:spLocks noChangeArrowheads="1"/>
          </p:cNvSpPr>
          <p:nvPr/>
        </p:nvSpPr>
        <p:spPr bwMode="auto">
          <a:xfrm rot="-1998192">
            <a:off x="911225" y="1149350"/>
            <a:ext cx="11525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6" name="Rectangle 25">
            <a:extLst>
              <a:ext uri="{FF2B5EF4-FFF2-40B4-BE49-F238E27FC236}">
                <a16:creationId xmlns:a16="http://schemas.microsoft.com/office/drawing/2014/main" id="{E13F792C-2D22-0349-9F02-F0D64171A9AA}"/>
              </a:ext>
            </a:extLst>
          </p:cNvPr>
          <p:cNvSpPr>
            <a:spLocks noChangeArrowheads="1"/>
          </p:cNvSpPr>
          <p:nvPr/>
        </p:nvSpPr>
        <p:spPr bwMode="auto">
          <a:xfrm rot="-6257323">
            <a:off x="898525" y="4179888"/>
            <a:ext cx="1368425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7" name="Rectangle 26">
            <a:extLst>
              <a:ext uri="{FF2B5EF4-FFF2-40B4-BE49-F238E27FC236}">
                <a16:creationId xmlns:a16="http://schemas.microsoft.com/office/drawing/2014/main" id="{FB29FCDD-343B-BD48-9505-8BB70FD57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292600"/>
            <a:ext cx="936625" cy="7921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798" name="Rectangle 6">
            <a:extLst>
              <a:ext uri="{FF2B5EF4-FFF2-40B4-BE49-F238E27FC236}">
                <a16:creationId xmlns:a16="http://schemas.microsoft.com/office/drawing/2014/main" id="{D9D81246-466A-DB4A-8427-6C9FE93FC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692150"/>
            <a:ext cx="1079500" cy="558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>
              <a:solidFill>
                <a:srgbClr val="000000"/>
              </a:solidFill>
            </a:endParaRPr>
          </a:p>
        </p:txBody>
      </p:sp>
      <p:sp>
        <p:nvSpPr>
          <p:cNvPr id="75800" name="TextBox 29">
            <a:extLst>
              <a:ext uri="{FF2B5EF4-FFF2-40B4-BE49-F238E27FC236}">
                <a16:creationId xmlns:a16="http://schemas.microsoft.com/office/drawing/2014/main" id="{6368BA7E-3997-D54D-BAD3-415F97EE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908720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SE" altLang="en-SE" dirty="0"/>
              <a:t>Sign-Over</a:t>
            </a: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01A0B4CA-6DB9-5085-DF86-ED192B50D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5157192"/>
            <a:ext cx="1640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SE" altLang="en-SE" b="1">
                <a:solidFill>
                  <a:srgbClr val="7030A0"/>
                </a:solidFill>
              </a:rPr>
              <a:t>Consultant</a:t>
            </a:r>
            <a:endParaRPr lang="en-SE" altLang="en-SE" b="1" dirty="0">
              <a:solidFill>
                <a:srgbClr val="7030A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4BEEA4-D6A3-EBC7-1262-BD3D65AEF5CA}"/>
              </a:ext>
            </a:extLst>
          </p:cNvPr>
          <p:cNvGrpSpPr/>
          <p:nvPr/>
        </p:nvGrpSpPr>
        <p:grpSpPr>
          <a:xfrm rot="1741276">
            <a:off x="5261135" y="4245988"/>
            <a:ext cx="864096" cy="648072"/>
            <a:chOff x="5969876" y="1261241"/>
            <a:chExt cx="2102069" cy="1429406"/>
          </a:xfrm>
        </p:grpSpPr>
        <p:sp>
          <p:nvSpPr>
            <p:cNvPr id="26" name="Doughnut 25">
              <a:extLst>
                <a:ext uri="{FF2B5EF4-FFF2-40B4-BE49-F238E27FC236}">
                  <a16:creationId xmlns:a16="http://schemas.microsoft.com/office/drawing/2014/main" id="{8DF3CFA0-B820-5630-A80A-1C7EDBCB9F81}"/>
                </a:ext>
              </a:extLst>
            </p:cNvPr>
            <p:cNvSpPr/>
            <p:nvPr/>
          </p:nvSpPr>
          <p:spPr>
            <a:xfrm>
              <a:off x="5969876" y="1261241"/>
              <a:ext cx="2102069" cy="1292773"/>
            </a:xfrm>
            <a:prstGeom prst="donut">
              <a:avLst>
                <a:gd name="adj" fmla="val 4503"/>
              </a:avLst>
            </a:prstGeom>
            <a:solidFill>
              <a:srgbClr val="C1AD79">
                <a:lumMod val="50000"/>
              </a:srgbClr>
            </a:solidFill>
            <a:ln w="12700" cap="flat" cmpd="sng" algn="ctr">
              <a:solidFill>
                <a:srgbClr val="C1AD79">
                  <a:lumMod val="50000"/>
                </a:srgbClr>
              </a:solidFill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E4D95C-75D6-CF53-3846-92B9D6D7FC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2429" y="2412195"/>
              <a:ext cx="432159" cy="278452"/>
            </a:xfrm>
            <a:prstGeom prst="line">
              <a:avLst/>
            </a:prstGeom>
            <a:noFill/>
            <a:ln w="50800" cap="flat" cmpd="sng" algn="ctr">
              <a:solidFill>
                <a:srgbClr val="C1AD79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1FCAFF-D3D5-E385-B9CB-B70384EAA532}"/>
                </a:ext>
              </a:extLst>
            </p:cNvPr>
            <p:cNvSpPr txBox="1"/>
            <p:nvPr/>
          </p:nvSpPr>
          <p:spPr>
            <a:xfrm rot="4301172">
              <a:off x="6444217" y="1876499"/>
              <a:ext cx="116715" cy="89846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sto MT"/>
                <a:ea typeface="+mn-ea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1EC317-F981-640A-5B6D-291BC71970F3}"/>
              </a:ext>
            </a:extLst>
          </p:cNvPr>
          <p:cNvGrpSpPr/>
          <p:nvPr/>
        </p:nvGrpSpPr>
        <p:grpSpPr>
          <a:xfrm rot="170455" flipH="1">
            <a:off x="6315722" y="4026079"/>
            <a:ext cx="864096" cy="648072"/>
            <a:chOff x="5969876" y="1261241"/>
            <a:chExt cx="2102069" cy="1429406"/>
          </a:xfrm>
        </p:grpSpPr>
        <p:sp>
          <p:nvSpPr>
            <p:cNvPr id="38" name="Doughnut 37">
              <a:extLst>
                <a:ext uri="{FF2B5EF4-FFF2-40B4-BE49-F238E27FC236}">
                  <a16:creationId xmlns:a16="http://schemas.microsoft.com/office/drawing/2014/main" id="{67D8E00D-40DE-AC72-BB4F-78AFD68DE723}"/>
                </a:ext>
              </a:extLst>
            </p:cNvPr>
            <p:cNvSpPr/>
            <p:nvPr/>
          </p:nvSpPr>
          <p:spPr>
            <a:xfrm>
              <a:off x="5969876" y="1261241"/>
              <a:ext cx="2102069" cy="1292773"/>
            </a:xfrm>
            <a:prstGeom prst="donut">
              <a:avLst>
                <a:gd name="adj" fmla="val 4503"/>
              </a:avLst>
            </a:prstGeom>
            <a:solidFill>
              <a:srgbClr val="C1AD79">
                <a:lumMod val="50000"/>
              </a:srgbClr>
            </a:solidFill>
            <a:ln w="12700" cap="flat" cmpd="sng" algn="ctr">
              <a:solidFill>
                <a:srgbClr val="C1AD79">
                  <a:lumMod val="50000"/>
                </a:srgbClr>
              </a:solidFill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sto MT"/>
                <a:ea typeface="+mn-ea"/>
                <a:cs typeface="+mn-cs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D2F7E1A-E7A6-FF11-EC5E-68A87800A5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2429" y="2412195"/>
              <a:ext cx="432159" cy="278452"/>
            </a:xfrm>
            <a:prstGeom prst="line">
              <a:avLst/>
            </a:prstGeom>
            <a:noFill/>
            <a:ln w="50800" cap="flat" cmpd="sng" algn="ctr">
              <a:solidFill>
                <a:srgbClr val="C1AD79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2B04193-F9BB-7C52-ACA5-30746DE1752F}"/>
                </a:ext>
              </a:extLst>
            </p:cNvPr>
            <p:cNvSpPr txBox="1"/>
            <p:nvPr/>
          </p:nvSpPr>
          <p:spPr>
            <a:xfrm rot="4301172">
              <a:off x="6444217" y="1876499"/>
              <a:ext cx="116715" cy="89846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sto MT"/>
                <a:ea typeface="+mn-ea"/>
              </a:endParaRPr>
            </a:p>
          </p:txBody>
        </p:sp>
      </p:grpSp>
      <p:sp>
        <p:nvSpPr>
          <p:cNvPr id="41" name="Oval 15">
            <a:extLst>
              <a:ext uri="{FF2B5EF4-FFF2-40B4-BE49-F238E27FC236}">
                <a16:creationId xmlns:a16="http://schemas.microsoft.com/office/drawing/2014/main" id="{C6DE12EF-7D5B-94B4-34C4-A51E969E18AA}"/>
              </a:ext>
            </a:extLst>
          </p:cNvPr>
          <p:cNvSpPr>
            <a:spLocks noChangeAspect="1"/>
          </p:cNvSpPr>
          <p:nvPr/>
        </p:nvSpPr>
        <p:spPr bwMode="auto">
          <a:xfrm>
            <a:off x="7092280" y="4653136"/>
            <a:ext cx="468312" cy="468313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SE" altLang="en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8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ubrik 1">
            <a:extLst>
              <a:ext uri="{FF2B5EF4-FFF2-40B4-BE49-F238E27FC236}">
                <a16:creationId xmlns:a16="http://schemas.microsoft.com/office/drawing/2014/main" id="{EAF2B10C-02D0-1D70-0F18-8EB94ED67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SE"/>
              <a:t>Danger?</a:t>
            </a:r>
          </a:p>
        </p:txBody>
      </p:sp>
      <p:sp>
        <p:nvSpPr>
          <p:cNvPr id="21506" name="Platshållare för innehåll 3">
            <a:extLst>
              <a:ext uri="{FF2B5EF4-FFF2-40B4-BE49-F238E27FC236}">
                <a16:creationId xmlns:a16="http://schemas.microsoft.com/office/drawing/2014/main" id="{7EE1773B-CC8E-7B97-36C8-91E8F1CCDD6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3850" y="1981200"/>
            <a:ext cx="4248150" cy="3608040"/>
          </a:xfrm>
        </p:spPr>
        <p:txBody>
          <a:bodyPr/>
          <a:lstStyle/>
          <a:p>
            <a:r>
              <a:rPr lang="sv-SE" altLang="en-SE" sz="3200" dirty="0" err="1"/>
              <a:t>Patient’s</a:t>
            </a:r>
            <a:r>
              <a:rPr lang="sv-SE" altLang="en-SE" sz="3200" dirty="0"/>
              <a:t> </a:t>
            </a:r>
            <a:r>
              <a:rPr lang="sv-SE" altLang="en-SE" sz="3200" dirty="0" err="1"/>
              <a:t>appearance</a:t>
            </a:r>
            <a:endParaRPr lang="sv-SE" altLang="en-SE" sz="3200" dirty="0"/>
          </a:p>
          <a:p>
            <a:endParaRPr lang="sv-SE" altLang="en-SE" sz="3200" dirty="0"/>
          </a:p>
          <a:p>
            <a:r>
              <a:rPr lang="sv-SE" altLang="en-SE" sz="3200" dirty="0"/>
              <a:t>Vital </a:t>
            </a:r>
            <a:r>
              <a:rPr lang="sv-SE" altLang="en-SE" sz="3200" dirty="0" err="1"/>
              <a:t>signs</a:t>
            </a:r>
            <a:endParaRPr lang="sv-SE" altLang="en-SE" sz="3200" dirty="0"/>
          </a:p>
          <a:p>
            <a:endParaRPr lang="sv-SE" altLang="en-SE" sz="3200" dirty="0"/>
          </a:p>
          <a:p>
            <a:r>
              <a:rPr lang="sv-SE" altLang="en-SE" sz="3200" dirty="0" err="1"/>
              <a:t>Circumstances</a:t>
            </a:r>
            <a:endParaRPr lang="sv-SE" altLang="en-SE" sz="3200" dirty="0"/>
          </a:p>
        </p:txBody>
      </p:sp>
      <p:pic>
        <p:nvPicPr>
          <p:cNvPr id="21507" name="Bildobjekt 7" descr="spindelsinne.jpg">
            <a:extLst>
              <a:ext uri="{FF2B5EF4-FFF2-40B4-BE49-F238E27FC236}">
                <a16:creationId xmlns:a16="http://schemas.microsoft.com/office/drawing/2014/main" id="{37EE1DD8-9810-0BF0-70BD-5415F71AE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1700213"/>
            <a:ext cx="29495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1BDB14-1CE0-F365-615C-AA79BD32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Teamwork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8DA949-53F7-9BE8-C8CA-B63EC9C98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981200"/>
            <a:ext cx="402825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SE" b="1" dirty="0"/>
              <a:t>Team-Leader</a:t>
            </a:r>
          </a:p>
          <a:p>
            <a:r>
              <a:rPr lang="en-SE" dirty="0"/>
              <a:t>Organizes the team</a:t>
            </a:r>
          </a:p>
          <a:p>
            <a:r>
              <a:rPr lang="en-SE" dirty="0"/>
              <a:t>Shares mental model</a:t>
            </a:r>
          </a:p>
          <a:p>
            <a:r>
              <a:rPr lang="en-SE" dirty="0"/>
              <a:t>Listens to suggestions</a:t>
            </a:r>
          </a:p>
          <a:p>
            <a:r>
              <a:rPr lang="en-SE" dirty="0"/>
              <a:t>Dares to make decisions</a:t>
            </a:r>
          </a:p>
          <a:p>
            <a:r>
              <a:rPr lang="en-SE" dirty="0"/>
              <a:t>Flies ahead of the plane</a:t>
            </a:r>
          </a:p>
          <a:p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32FA19-AF11-9AB0-8245-4534743BB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9952" y="1981200"/>
            <a:ext cx="5004048" cy="2815952"/>
          </a:xfrm>
        </p:spPr>
        <p:txBody>
          <a:bodyPr/>
          <a:lstStyle/>
          <a:p>
            <a:pPr marL="0" indent="0" algn="ctr">
              <a:buNone/>
            </a:pPr>
            <a:r>
              <a:rPr lang="en-SE" b="1" dirty="0"/>
              <a:t>Team-Member</a:t>
            </a:r>
          </a:p>
          <a:p>
            <a:r>
              <a:rPr lang="en-SE" dirty="0"/>
              <a:t>Does assigned tasks, hands-on</a:t>
            </a:r>
          </a:p>
          <a:p>
            <a:r>
              <a:rPr lang="en-SE" dirty="0"/>
              <a:t>Closed-loop</a:t>
            </a:r>
          </a:p>
          <a:p>
            <a:r>
              <a:rPr lang="en-SE" dirty="0"/>
              <a:t>Reports problems</a:t>
            </a:r>
          </a:p>
          <a:p>
            <a:r>
              <a:rPr lang="en-SE" dirty="0"/>
              <a:t>Contributes suggestions</a:t>
            </a:r>
          </a:p>
          <a:p>
            <a:r>
              <a:rPr lang="en-SE" dirty="0"/>
              <a:t>Does not take over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1690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>
            <a:extLst>
              <a:ext uri="{FF2B5EF4-FFF2-40B4-BE49-F238E27FC236}">
                <a16:creationId xmlns:a16="http://schemas.microsoft.com/office/drawing/2014/main" id="{229C9182-0DCD-555A-67F3-F765F72DB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" y="609600"/>
            <a:ext cx="887571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Team-Leader</a:t>
            </a:r>
          </a:p>
        </p:txBody>
      </p:sp>
      <p:graphicFrame>
        <p:nvGraphicFramePr>
          <p:cNvPr id="477226" name="Group 42">
            <a:extLst>
              <a:ext uri="{FF2B5EF4-FFF2-40B4-BE49-F238E27FC236}">
                <a16:creationId xmlns:a16="http://schemas.microsoft.com/office/drawing/2014/main" id="{B451654C-5A97-70A6-9F21-6ABC1C866DAC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352425" y="2422525"/>
          <a:ext cx="8369300" cy="3292476"/>
        </p:xfrm>
        <a:graphic>
          <a:graphicData uri="http://schemas.openxmlformats.org/drawingml/2006/table">
            <a:tbl>
              <a:tblPr/>
              <a:tblGrid>
                <a:gridCol w="246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7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1-Sign-in</a:t>
                      </a:r>
                    </a:p>
                  </a:txBody>
                  <a:tcPr marL="84396" marR="843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Prime the team</a:t>
                      </a:r>
                    </a:p>
                  </a:txBody>
                  <a:tcPr marL="84396" marR="843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2-ABCDE</a:t>
                      </a:r>
                    </a:p>
                  </a:txBody>
                  <a:tcPr marL="84396" marR="843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Look for and treat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3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problems</a:t>
                      </a:r>
                    </a:p>
                  </a:txBody>
                  <a:tcPr marL="84396" marR="843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3-Syndrome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84396" marR="843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Treat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syndromes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when recognized</a:t>
                      </a:r>
                    </a:p>
                  </a:txBody>
                  <a:tcPr marL="84396" marR="843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4-Sign-out</a:t>
                      </a:r>
                    </a:p>
                  </a:txBody>
                  <a:tcPr marL="84396" marR="843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Plan for further management</a:t>
                      </a:r>
                    </a:p>
                  </a:txBody>
                  <a:tcPr marL="84396" marR="843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>
            <a:extLst>
              <a:ext uri="{FF2B5EF4-FFF2-40B4-BE49-F238E27FC236}">
                <a16:creationId xmlns:a16="http://schemas.microsoft.com/office/drawing/2014/main" id="{4663756A-F3DC-1FEA-B182-626A4B236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6367" r="5901" b="13225"/>
          <a:stretch>
            <a:fillRect/>
          </a:stretch>
        </p:blipFill>
        <p:spPr bwMode="auto">
          <a:xfrm>
            <a:off x="539750" y="1181100"/>
            <a:ext cx="80645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88" name="Rectangle 12">
            <a:extLst>
              <a:ext uri="{FF2B5EF4-FFF2-40B4-BE49-F238E27FC236}">
                <a16:creationId xmlns:a16="http://schemas.microsoft.com/office/drawing/2014/main" id="{5564DFDD-DF47-0F41-B040-5C3B298C8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Personnel</a:t>
            </a:r>
          </a:p>
        </p:txBody>
      </p:sp>
      <p:sp>
        <p:nvSpPr>
          <p:cNvPr id="55298" name="Rectangle 13">
            <a:extLst>
              <a:ext uri="{FF2B5EF4-FFF2-40B4-BE49-F238E27FC236}">
                <a16:creationId xmlns:a16="http://schemas.microsoft.com/office/drawing/2014/main" id="{85443C3C-CC9B-3D81-E473-D881A93C8E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91680" y="2640013"/>
            <a:ext cx="5688631" cy="2455862"/>
          </a:xfrm>
        </p:spPr>
        <p:txBody>
          <a:bodyPr/>
          <a:lstStyle/>
          <a:p>
            <a:r>
              <a:rPr lang="en-US" altLang="en-SE" dirty="0"/>
              <a:t>Multicompetent</a:t>
            </a:r>
          </a:p>
          <a:p>
            <a:r>
              <a:rPr lang="en-US" altLang="en-SE" dirty="0"/>
              <a:t>Hands on!</a:t>
            </a:r>
          </a:p>
          <a:p>
            <a:r>
              <a:rPr lang="en-US" altLang="en-SE" dirty="0"/>
              <a:t>Support team-leader</a:t>
            </a:r>
          </a:p>
          <a:p>
            <a:r>
              <a:rPr lang="en-US" altLang="en-SE" dirty="0"/>
              <a:t>Closed-loop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Bildobjekt 2" descr="Surgical-gloves.jpg">
            <a:extLst>
              <a:ext uri="{FF2B5EF4-FFF2-40B4-BE49-F238E27FC236}">
                <a16:creationId xmlns:a16="http://schemas.microsoft.com/office/drawing/2014/main" id="{E57C1F74-85B9-14A6-A3DC-9CE3F53BA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068638"/>
            <a:ext cx="40528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Bildobjekt 3" descr="Burning_Vehicle.jpg">
            <a:extLst>
              <a:ext uri="{FF2B5EF4-FFF2-40B4-BE49-F238E27FC236}">
                <a16:creationId xmlns:a16="http://schemas.microsoft.com/office/drawing/2014/main" id="{69A6DA1D-66F5-0DE0-03C5-85A59C457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3068638"/>
            <a:ext cx="37782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ubrik 4">
            <a:extLst>
              <a:ext uri="{FF2B5EF4-FFF2-40B4-BE49-F238E27FC236}">
                <a16:creationId xmlns:a16="http://schemas.microsoft.com/office/drawing/2014/main" id="{A880962C-F14F-CFFB-EEC1-2E90BCA10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SE"/>
              <a:t>Safety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Bildobjekt 4" descr="img-healthcare-workers.jpg">
            <a:extLst>
              <a:ext uri="{FF2B5EF4-FFF2-40B4-BE49-F238E27FC236}">
                <a16:creationId xmlns:a16="http://schemas.microsoft.com/office/drawing/2014/main" id="{EB0B14CA-E017-4131-B9F8-1ECB6DBBE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40703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Bildobjekt 5" descr="Full-Digital-Laptop-Ultrasound-Machine-LEO-3000E1-.jpg">
            <a:extLst>
              <a:ext uri="{FF2B5EF4-FFF2-40B4-BE49-F238E27FC236}">
                <a16:creationId xmlns:a16="http://schemas.microsoft.com/office/drawing/2014/main" id="{01690382-C2E6-A5D7-1E56-234DD1437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060575"/>
            <a:ext cx="39370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ubrik 6">
            <a:extLst>
              <a:ext uri="{FF2B5EF4-FFF2-40B4-BE49-F238E27FC236}">
                <a16:creationId xmlns:a16="http://schemas.microsoft.com/office/drawing/2014/main" id="{37C445A4-0D7B-2E36-0972-8A5313F79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SE"/>
              <a:t>Support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ubrik 1">
            <a:extLst>
              <a:ext uri="{FF2B5EF4-FFF2-40B4-BE49-F238E27FC236}">
                <a16:creationId xmlns:a16="http://schemas.microsoft.com/office/drawing/2014/main" id="{30E3F1CD-D603-FF68-D567-FC2310C30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SE" dirty="0"/>
              <a:t>Team: </a:t>
            </a:r>
            <a:r>
              <a:rPr lang="sv-SE" altLang="en-SE" dirty="0" err="1"/>
              <a:t>why</a:t>
            </a:r>
            <a:r>
              <a:rPr lang="sv-SE" altLang="en-SE" dirty="0"/>
              <a:t>?</a:t>
            </a:r>
          </a:p>
        </p:txBody>
      </p:sp>
      <p:pic>
        <p:nvPicPr>
          <p:cNvPr id="5" name="Bildobjekt 4" descr="Hands.jpg">
            <a:extLst>
              <a:ext uri="{FF2B5EF4-FFF2-40B4-BE49-F238E27FC236}">
                <a16:creationId xmlns:a16="http://schemas.microsoft.com/office/drawing/2014/main" id="{191A0738-8343-609D-E38C-E0AEFD8DD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97113"/>
            <a:ext cx="367506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Heads.jpg">
            <a:extLst>
              <a:ext uri="{FF2B5EF4-FFF2-40B4-BE49-F238E27FC236}">
                <a16:creationId xmlns:a16="http://schemas.microsoft.com/office/drawing/2014/main" id="{78BEF261-A893-34E0-8F50-83095A830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57563"/>
            <a:ext cx="34036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ubrik 1">
            <a:extLst>
              <a:ext uri="{FF2B5EF4-FFF2-40B4-BE49-F238E27FC236}">
                <a16:creationId xmlns:a16="http://schemas.microsoft.com/office/drawing/2014/main" id="{CFA64A18-3889-090A-B00E-4E184AB55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SE" dirty="0"/>
              <a:t>Team: </a:t>
            </a:r>
            <a:r>
              <a:rPr lang="sv-SE" altLang="en-SE" dirty="0" err="1"/>
              <a:t>challenges</a:t>
            </a:r>
            <a:r>
              <a:rPr lang="sv-SE" altLang="en-SE" dirty="0"/>
              <a:t>?</a:t>
            </a:r>
          </a:p>
        </p:txBody>
      </p:sp>
      <p:pic>
        <p:nvPicPr>
          <p:cNvPr id="5" name="Bildobjekt 1" descr="teamwork-story-diversity-talents.jpg">
            <a:extLst>
              <a:ext uri="{FF2B5EF4-FFF2-40B4-BE49-F238E27FC236}">
                <a16:creationId xmlns:a16="http://schemas.microsoft.com/office/drawing/2014/main" id="{66989536-BAFF-377E-61CD-E567421CE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60575"/>
            <a:ext cx="37592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Team communication.jpg">
            <a:extLst>
              <a:ext uri="{FF2B5EF4-FFF2-40B4-BE49-F238E27FC236}">
                <a16:creationId xmlns:a16="http://schemas.microsoft.com/office/drawing/2014/main" id="{360C32C2-F1CF-5514-6C30-7D1FE0BBB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89363"/>
            <a:ext cx="41243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17C32BC1-13CE-8148-9B3A-AE3DE4E3C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SE" dirty="0"/>
              <a:t> Two Communication Formats</a:t>
            </a:r>
          </a:p>
        </p:txBody>
      </p:sp>
      <p:graphicFrame>
        <p:nvGraphicFramePr>
          <p:cNvPr id="6" name="Group 1051">
            <a:extLst>
              <a:ext uri="{FF2B5EF4-FFF2-40B4-BE49-F238E27FC236}">
                <a16:creationId xmlns:a16="http://schemas.microsoft.com/office/drawing/2014/main" id="{205D6261-546B-D04D-AF53-945EF9C8629F}"/>
              </a:ext>
            </a:extLst>
          </p:cNvPr>
          <p:cNvGraphicFramePr>
            <a:graphicFrameLocks/>
          </p:cNvGraphicFramePr>
          <p:nvPr/>
        </p:nvGraphicFramePr>
        <p:xfrm>
          <a:off x="395288" y="2133600"/>
          <a:ext cx="3563937" cy="2073276"/>
        </p:xfrm>
        <a:graphic>
          <a:graphicData uri="http://schemas.openxmlformats.org/drawingml/2006/table">
            <a:tbl>
              <a:tblPr/>
              <a:tblGrid>
                <a:gridCol w="539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84405" marR="84405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Situation</a:t>
                      </a:r>
                    </a:p>
                  </a:txBody>
                  <a:tcPr marL="84405" marR="8440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84405" marR="84405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Background</a:t>
                      </a:r>
                    </a:p>
                  </a:txBody>
                  <a:tcPr marL="84405" marR="8440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84405" marR="84405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Assessment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84405" marR="8440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R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84405" marR="84405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 Recommendation</a:t>
                      </a:r>
                    </a:p>
                  </a:txBody>
                  <a:tcPr marL="84405" marR="8440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1026" descr="closed loop communication">
            <a:extLst>
              <a:ext uri="{FF2B5EF4-FFF2-40B4-BE49-F238E27FC236}">
                <a16:creationId xmlns:a16="http://schemas.microsoft.com/office/drawing/2014/main" id="{4482B874-464C-1A4F-BD70-354A5CEB2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6476" r="2982" b="16978"/>
          <a:stretch/>
        </p:blipFill>
        <p:spPr bwMode="auto">
          <a:xfrm>
            <a:off x="4311650" y="4011613"/>
            <a:ext cx="4292600" cy="177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1026">
            <a:extLst>
              <a:ext uri="{FF2B5EF4-FFF2-40B4-BE49-F238E27FC236}">
                <a16:creationId xmlns:a16="http://schemas.microsoft.com/office/drawing/2014/main" id="{B177BB46-18D2-1DB6-DC24-F31DE0CF2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Sign-In</a:t>
            </a:r>
          </a:p>
        </p:txBody>
      </p:sp>
      <p:graphicFrame>
        <p:nvGraphicFramePr>
          <p:cNvPr id="566299" name="Group 1051">
            <a:extLst>
              <a:ext uri="{FF2B5EF4-FFF2-40B4-BE49-F238E27FC236}">
                <a16:creationId xmlns:a16="http://schemas.microsoft.com/office/drawing/2014/main" id="{14E32AF1-8AA8-2819-959F-90170720D162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86221120"/>
              </p:ext>
            </p:extLst>
          </p:nvPr>
        </p:nvGraphicFramePr>
        <p:xfrm>
          <a:off x="179388" y="1981200"/>
          <a:ext cx="8640762" cy="4229099"/>
        </p:xfrm>
        <a:graphic>
          <a:graphicData uri="http://schemas.openxmlformats.org/drawingml/2006/table">
            <a:tbl>
              <a:tblPr/>
              <a:tblGrid>
                <a:gridCol w="2834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6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0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ituation</a:t>
                      </a:r>
                    </a:p>
                  </a:txBody>
                  <a:tcPr marL="84404" marR="84404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Team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Patient</a:t>
                      </a:r>
                    </a:p>
                  </a:txBody>
                  <a:tcPr marL="84404" marR="8440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ackground</a:t>
                      </a:r>
                    </a:p>
                  </a:txBody>
                  <a:tcPr marL="84404" marR="84404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Background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Current</a:t>
                      </a:r>
                    </a:p>
                  </a:txBody>
                  <a:tcPr marL="84404" marR="8440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ssessment</a:t>
                      </a:r>
                    </a:p>
                  </a:txBody>
                  <a:tcPr marL="84404" marR="84404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Potential diagnoses?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Potential measures?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84404" marR="8440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ecommendation</a:t>
                      </a:r>
                    </a:p>
                  </a:txBody>
                  <a:tcPr marL="84404" marR="84404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Roles—extra personnel?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Questions / suggestions?</a:t>
                      </a:r>
                    </a:p>
                  </a:txBody>
                  <a:tcPr marL="84404" marR="8440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om presentatio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om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om presentatio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om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8752</TotalTime>
  <Words>2568</Words>
  <Application>Microsoft Macintosh PowerPoint</Application>
  <PresentationFormat>On-screen Show (4:3)</PresentationFormat>
  <Paragraphs>414</Paragraphs>
  <Slides>33</Slides>
  <Notes>27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ＭＳ Ｐゴシック</vt:lpstr>
      <vt:lpstr>ＭＳ Ｐゴシック</vt:lpstr>
      <vt:lpstr>Arial</vt:lpstr>
      <vt:lpstr>Calisto MT</vt:lpstr>
      <vt:lpstr>Times</vt:lpstr>
      <vt:lpstr>Wingdings</vt:lpstr>
      <vt:lpstr>Tom presentation</vt:lpstr>
      <vt:lpstr>1_Tom presentation</vt:lpstr>
      <vt:lpstr>Initial Management of Critical Patients–Part 1</vt:lpstr>
      <vt:lpstr>Generic Approach</vt:lpstr>
      <vt:lpstr>Danger?</vt:lpstr>
      <vt:lpstr>Safety</vt:lpstr>
      <vt:lpstr>Support</vt:lpstr>
      <vt:lpstr>Team: why?</vt:lpstr>
      <vt:lpstr>Team: challenges?</vt:lpstr>
      <vt:lpstr> Two Communication Formats</vt:lpstr>
      <vt:lpstr>Sign-In</vt:lpstr>
      <vt:lpstr>Weight</vt:lpstr>
      <vt:lpstr>Closed-loop</vt:lpstr>
      <vt:lpstr>Stability: ABCDE</vt:lpstr>
      <vt:lpstr>Syndromes</vt:lpstr>
      <vt:lpstr>Generic ABCDE</vt:lpstr>
      <vt:lpstr>PowerPoint Presentation</vt:lpstr>
      <vt:lpstr>PowerPoint Presentation</vt:lpstr>
      <vt:lpstr>PowerPoint Presentation</vt:lpstr>
      <vt:lpstr>“ABCDE 34343”</vt:lpstr>
      <vt:lpstr>ABCDE+</vt:lpstr>
      <vt:lpstr>Syndrome Management</vt:lpstr>
      <vt:lpstr>Sign-Out</vt:lpstr>
      <vt:lpstr>Sign-Over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Teamwork</vt:lpstr>
      <vt:lpstr>Team-Leader</vt:lpstr>
      <vt:lpstr>PowerPoint Presentation</vt:lpstr>
      <vt:lpstr>Personnel</vt:lpstr>
    </vt:vector>
  </TitlesOfParts>
  <Company>뿿_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 av intoxikation</dc:title>
  <dc:creator>helena jernström</dc:creator>
  <cp:lastModifiedBy>eric Dryver</cp:lastModifiedBy>
  <cp:revision>1570</cp:revision>
  <cp:lastPrinted>2017-10-19T21:27:52Z</cp:lastPrinted>
  <dcterms:created xsi:type="dcterms:W3CDTF">2004-05-02T18:25:10Z</dcterms:created>
  <dcterms:modified xsi:type="dcterms:W3CDTF">2025-04-28T20:11:56Z</dcterms:modified>
</cp:coreProperties>
</file>