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28" r:id="rId2"/>
    <p:sldMasterId id="2147483842" r:id="rId3"/>
    <p:sldMasterId id="2147483857" r:id="rId4"/>
    <p:sldMasterId id="2147483872" r:id="rId5"/>
    <p:sldMasterId id="2147483887" r:id="rId6"/>
  </p:sldMasterIdLst>
  <p:notesMasterIdLst>
    <p:notesMasterId r:id="rId69"/>
  </p:notesMasterIdLst>
  <p:handoutMasterIdLst>
    <p:handoutMasterId r:id="rId70"/>
  </p:handoutMasterIdLst>
  <p:sldIdLst>
    <p:sldId id="418" r:id="rId7"/>
    <p:sldId id="671" r:id="rId8"/>
    <p:sldId id="806" r:id="rId9"/>
    <p:sldId id="1019" r:id="rId10"/>
    <p:sldId id="552" r:id="rId11"/>
    <p:sldId id="596" r:id="rId12"/>
    <p:sldId id="809" r:id="rId13"/>
    <p:sldId id="833" r:id="rId14"/>
    <p:sldId id="597" r:id="rId15"/>
    <p:sldId id="783" r:id="rId16"/>
    <p:sldId id="558" r:id="rId17"/>
    <p:sldId id="1015" r:id="rId18"/>
    <p:sldId id="774" r:id="rId19"/>
    <p:sldId id="630" r:id="rId20"/>
    <p:sldId id="1016" r:id="rId21"/>
    <p:sldId id="875" r:id="rId22"/>
    <p:sldId id="631" r:id="rId23"/>
    <p:sldId id="863" r:id="rId24"/>
    <p:sldId id="798" r:id="rId25"/>
    <p:sldId id="427" r:id="rId26"/>
    <p:sldId id="428" r:id="rId27"/>
    <p:sldId id="867" r:id="rId28"/>
    <p:sldId id="868" r:id="rId29"/>
    <p:sldId id="803" r:id="rId30"/>
    <p:sldId id="753" r:id="rId31"/>
    <p:sldId id="1027" r:id="rId32"/>
    <p:sldId id="643" r:id="rId33"/>
    <p:sldId id="1034" r:id="rId34"/>
    <p:sldId id="322" r:id="rId35"/>
    <p:sldId id="813" r:id="rId36"/>
    <p:sldId id="343" r:id="rId37"/>
    <p:sldId id="866" r:id="rId38"/>
    <p:sldId id="431" r:id="rId39"/>
    <p:sldId id="432" r:id="rId40"/>
    <p:sldId id="434" r:id="rId41"/>
    <p:sldId id="1047" r:id="rId42"/>
    <p:sldId id="325" r:id="rId43"/>
    <p:sldId id="363" r:id="rId44"/>
    <p:sldId id="330" r:id="rId45"/>
    <p:sldId id="437" r:id="rId46"/>
    <p:sldId id="438" r:id="rId47"/>
    <p:sldId id="439" r:id="rId48"/>
    <p:sldId id="1050" r:id="rId49"/>
    <p:sldId id="1023" r:id="rId50"/>
    <p:sldId id="1026" r:id="rId51"/>
    <p:sldId id="1024" r:id="rId52"/>
    <p:sldId id="626" r:id="rId53"/>
    <p:sldId id="822" r:id="rId54"/>
    <p:sldId id="871" r:id="rId55"/>
    <p:sldId id="429" r:id="rId56"/>
    <p:sldId id="1022" r:id="rId57"/>
    <p:sldId id="872" r:id="rId58"/>
    <p:sldId id="829" r:id="rId59"/>
    <p:sldId id="1035" r:id="rId60"/>
    <p:sldId id="1048" r:id="rId61"/>
    <p:sldId id="1028" r:id="rId62"/>
    <p:sldId id="847" r:id="rId63"/>
    <p:sldId id="1049" r:id="rId64"/>
    <p:sldId id="1046" r:id="rId65"/>
    <p:sldId id="898" r:id="rId66"/>
    <p:sldId id="835" r:id="rId67"/>
    <p:sldId id="334" r:id="rId68"/>
  </p:sldIdLst>
  <p:sldSz cx="9144000" cy="6858000" type="screen4x3"/>
  <p:notesSz cx="6805613" cy="9939338"/>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810">
          <p15:clr>
            <a:srgbClr val="A4A3A4"/>
          </p15:clr>
        </p15:guide>
        <p15:guide id="2" pos="54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568"/>
    <p:restoredTop sz="64815"/>
  </p:normalViewPr>
  <p:slideViewPr>
    <p:cSldViewPr>
      <p:cViewPr varScale="1">
        <p:scale>
          <a:sx n="70" d="100"/>
          <a:sy n="70" d="100"/>
        </p:scale>
        <p:origin x="3072" y="184"/>
      </p:cViewPr>
      <p:guideLst>
        <p:guide orient="horz" pos="3810"/>
        <p:guide pos="54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0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BE37F3-2D09-487F-80CE-0B85AAC4B513}"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6DF3A319-1B79-40D5-96BA-DE730BD981E0}">
      <dgm:prSet/>
      <dgm:spPr/>
      <dgm:t>
        <a:bodyPr/>
        <a:lstStyle/>
        <a:p>
          <a:pPr>
            <a:defRPr cap="all"/>
          </a:pPr>
          <a:r>
            <a:rPr lang="en-SE"/>
            <a:t>More tests?</a:t>
          </a:r>
          <a:endParaRPr lang="en-US"/>
        </a:p>
      </dgm:t>
    </dgm:pt>
    <dgm:pt modelId="{76C4D730-CFB3-4794-9F8B-6C06003D19BC}" type="parTrans" cxnId="{EC1BB5DC-B3EB-4CCC-AE6D-0787EF3E1189}">
      <dgm:prSet/>
      <dgm:spPr/>
      <dgm:t>
        <a:bodyPr/>
        <a:lstStyle/>
        <a:p>
          <a:endParaRPr lang="en-US"/>
        </a:p>
      </dgm:t>
    </dgm:pt>
    <dgm:pt modelId="{C73AFBF0-EA8C-4867-9403-A088885D3358}" type="sibTrans" cxnId="{EC1BB5DC-B3EB-4CCC-AE6D-0787EF3E1189}">
      <dgm:prSet/>
      <dgm:spPr/>
      <dgm:t>
        <a:bodyPr/>
        <a:lstStyle/>
        <a:p>
          <a:endParaRPr lang="en-US"/>
        </a:p>
      </dgm:t>
    </dgm:pt>
    <dgm:pt modelId="{DB7F686D-8447-469B-AF91-25D7C8EA6EA2}">
      <dgm:prSet/>
      <dgm:spPr/>
      <dgm:t>
        <a:bodyPr/>
        <a:lstStyle/>
        <a:p>
          <a:pPr>
            <a:defRPr cap="all"/>
          </a:pPr>
          <a:r>
            <a:rPr lang="en-SE"/>
            <a:t>Treatments?</a:t>
          </a:r>
          <a:endParaRPr lang="en-US"/>
        </a:p>
      </dgm:t>
    </dgm:pt>
    <dgm:pt modelId="{64C17178-33BA-4C7A-850D-9D3EF6EC152F}" type="parTrans" cxnId="{F579DBBD-A23C-4828-9453-15DFB9D17936}">
      <dgm:prSet/>
      <dgm:spPr/>
      <dgm:t>
        <a:bodyPr/>
        <a:lstStyle/>
        <a:p>
          <a:endParaRPr lang="en-US"/>
        </a:p>
      </dgm:t>
    </dgm:pt>
    <dgm:pt modelId="{73834AE5-E307-4EC6-A7CF-D8357613AFE1}" type="sibTrans" cxnId="{F579DBBD-A23C-4828-9453-15DFB9D17936}">
      <dgm:prSet/>
      <dgm:spPr/>
      <dgm:t>
        <a:bodyPr/>
        <a:lstStyle/>
        <a:p>
          <a:endParaRPr lang="en-US"/>
        </a:p>
      </dgm:t>
    </dgm:pt>
    <dgm:pt modelId="{339CE7BF-264D-42A0-88D9-E50F189EEDAC}">
      <dgm:prSet/>
      <dgm:spPr/>
      <dgm:t>
        <a:bodyPr/>
        <a:lstStyle/>
        <a:p>
          <a:pPr>
            <a:defRPr cap="all"/>
          </a:pPr>
          <a:r>
            <a:rPr lang="en-SE"/>
            <a:t>Admission?</a:t>
          </a:r>
          <a:endParaRPr lang="en-US"/>
        </a:p>
      </dgm:t>
    </dgm:pt>
    <dgm:pt modelId="{3B39032B-B7E2-4C7C-88C0-E30C122E0AE1}" type="parTrans" cxnId="{15F859D1-0F51-48E5-9D28-77C3CAC748B3}">
      <dgm:prSet/>
      <dgm:spPr/>
      <dgm:t>
        <a:bodyPr/>
        <a:lstStyle/>
        <a:p>
          <a:endParaRPr lang="en-US"/>
        </a:p>
      </dgm:t>
    </dgm:pt>
    <dgm:pt modelId="{652177C1-FCFE-4288-9583-B19EE0C58FA1}" type="sibTrans" cxnId="{15F859D1-0F51-48E5-9D28-77C3CAC748B3}">
      <dgm:prSet/>
      <dgm:spPr/>
      <dgm:t>
        <a:bodyPr/>
        <a:lstStyle/>
        <a:p>
          <a:endParaRPr lang="en-US"/>
        </a:p>
      </dgm:t>
    </dgm:pt>
    <dgm:pt modelId="{85DD8DC8-F419-48DF-96D6-E401BDA60ECB}" type="pres">
      <dgm:prSet presAssocID="{5DBE37F3-2D09-487F-80CE-0B85AAC4B513}" presName="root" presStyleCnt="0">
        <dgm:presLayoutVars>
          <dgm:dir/>
          <dgm:resizeHandles val="exact"/>
        </dgm:presLayoutVars>
      </dgm:prSet>
      <dgm:spPr/>
    </dgm:pt>
    <dgm:pt modelId="{535C3B08-3B3C-4D9C-985B-06CC1597787D}" type="pres">
      <dgm:prSet presAssocID="{6DF3A319-1B79-40D5-96BA-DE730BD981E0}" presName="compNode" presStyleCnt="0"/>
      <dgm:spPr/>
    </dgm:pt>
    <dgm:pt modelId="{AA563BA3-0396-45E5-8FF9-066A0A77CE6B}" type="pres">
      <dgm:prSet presAssocID="{6DF3A319-1B79-40D5-96BA-DE730BD981E0}" presName="iconBgRect" presStyleLbl="bgShp" presStyleIdx="0" presStyleCnt="3"/>
      <dgm:spPr/>
    </dgm:pt>
    <dgm:pt modelId="{F7DE8ADF-3BB8-4FFC-8AC1-98382623ADFD}" type="pres">
      <dgm:prSet presAssocID="{6DF3A319-1B79-40D5-96BA-DE730BD981E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st tubes"/>
        </a:ext>
      </dgm:extLst>
    </dgm:pt>
    <dgm:pt modelId="{01BE1481-82A6-4C29-9A11-51B927AB990F}" type="pres">
      <dgm:prSet presAssocID="{6DF3A319-1B79-40D5-96BA-DE730BD981E0}" presName="spaceRect" presStyleCnt="0"/>
      <dgm:spPr/>
    </dgm:pt>
    <dgm:pt modelId="{827FE166-0A43-46F1-8969-2C67240F8B44}" type="pres">
      <dgm:prSet presAssocID="{6DF3A319-1B79-40D5-96BA-DE730BD981E0}" presName="textRect" presStyleLbl="revTx" presStyleIdx="0" presStyleCnt="3">
        <dgm:presLayoutVars>
          <dgm:chMax val="1"/>
          <dgm:chPref val="1"/>
        </dgm:presLayoutVars>
      </dgm:prSet>
      <dgm:spPr/>
    </dgm:pt>
    <dgm:pt modelId="{BA7A296F-9377-456A-A370-4DE9CCD5D589}" type="pres">
      <dgm:prSet presAssocID="{C73AFBF0-EA8C-4867-9403-A088885D3358}" presName="sibTrans" presStyleCnt="0"/>
      <dgm:spPr/>
    </dgm:pt>
    <dgm:pt modelId="{9113D2AA-DC97-47AA-BAB9-DCD1B75DA9A4}" type="pres">
      <dgm:prSet presAssocID="{DB7F686D-8447-469B-AF91-25D7C8EA6EA2}" presName="compNode" presStyleCnt="0"/>
      <dgm:spPr/>
    </dgm:pt>
    <dgm:pt modelId="{6A75DA2C-4A84-409F-854E-89F052E38040}" type="pres">
      <dgm:prSet presAssocID="{DB7F686D-8447-469B-AF91-25D7C8EA6EA2}" presName="iconBgRect" presStyleLbl="bgShp" presStyleIdx="1" presStyleCnt="3"/>
      <dgm:spPr/>
    </dgm:pt>
    <dgm:pt modelId="{608CF763-894F-487B-81BB-7110A06A0760}" type="pres">
      <dgm:prSet presAssocID="{DB7F686D-8447-469B-AF91-25D7C8EA6E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779CF2AD-91F6-42C9-B456-07BEE8C69A15}" type="pres">
      <dgm:prSet presAssocID="{DB7F686D-8447-469B-AF91-25D7C8EA6EA2}" presName="spaceRect" presStyleCnt="0"/>
      <dgm:spPr/>
    </dgm:pt>
    <dgm:pt modelId="{71407C36-A2FA-4140-BEF6-ACDF19DA19CD}" type="pres">
      <dgm:prSet presAssocID="{DB7F686D-8447-469B-AF91-25D7C8EA6EA2}" presName="textRect" presStyleLbl="revTx" presStyleIdx="1" presStyleCnt="3">
        <dgm:presLayoutVars>
          <dgm:chMax val="1"/>
          <dgm:chPref val="1"/>
        </dgm:presLayoutVars>
      </dgm:prSet>
      <dgm:spPr/>
    </dgm:pt>
    <dgm:pt modelId="{C6691347-C0EB-452B-A9FC-322A2E92B6A8}" type="pres">
      <dgm:prSet presAssocID="{73834AE5-E307-4EC6-A7CF-D8357613AFE1}" presName="sibTrans" presStyleCnt="0"/>
      <dgm:spPr/>
    </dgm:pt>
    <dgm:pt modelId="{AAF78883-3177-4833-88F5-8B801FE06A2A}" type="pres">
      <dgm:prSet presAssocID="{339CE7BF-264D-42A0-88D9-E50F189EEDAC}" presName="compNode" presStyleCnt="0"/>
      <dgm:spPr/>
    </dgm:pt>
    <dgm:pt modelId="{3B0B7C8A-EBA8-4ACE-B772-54B6589F1569}" type="pres">
      <dgm:prSet presAssocID="{339CE7BF-264D-42A0-88D9-E50F189EEDAC}" presName="iconBgRect" presStyleLbl="bgShp" presStyleIdx="2" presStyleCnt="3"/>
      <dgm:spPr/>
    </dgm:pt>
    <dgm:pt modelId="{E6EC56D9-866D-4A4D-8E4B-DD3D5401958E}" type="pres">
      <dgm:prSet presAssocID="{339CE7BF-264D-42A0-88D9-E50F189EED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BAAFEC32-9FF4-40B9-AC90-9F2B34A9B572}" type="pres">
      <dgm:prSet presAssocID="{339CE7BF-264D-42A0-88D9-E50F189EEDAC}" presName="spaceRect" presStyleCnt="0"/>
      <dgm:spPr/>
    </dgm:pt>
    <dgm:pt modelId="{187A0171-E23B-4E2C-88B0-EF28E608775B}" type="pres">
      <dgm:prSet presAssocID="{339CE7BF-264D-42A0-88D9-E50F189EEDAC}" presName="textRect" presStyleLbl="revTx" presStyleIdx="2" presStyleCnt="3">
        <dgm:presLayoutVars>
          <dgm:chMax val="1"/>
          <dgm:chPref val="1"/>
        </dgm:presLayoutVars>
      </dgm:prSet>
      <dgm:spPr/>
    </dgm:pt>
  </dgm:ptLst>
  <dgm:cxnLst>
    <dgm:cxn modelId="{ACAE8B09-354E-42DD-9334-BADA398C6EFE}" type="presOf" srcId="{DB7F686D-8447-469B-AF91-25D7C8EA6EA2}" destId="{71407C36-A2FA-4140-BEF6-ACDF19DA19CD}" srcOrd="0" destOrd="0" presId="urn:microsoft.com/office/officeart/2018/5/layout/IconCircleLabelList"/>
    <dgm:cxn modelId="{C392541A-69EF-4324-89B0-9E6E908DBCDB}" type="presOf" srcId="{339CE7BF-264D-42A0-88D9-E50F189EEDAC}" destId="{187A0171-E23B-4E2C-88B0-EF28E608775B}" srcOrd="0" destOrd="0" presId="urn:microsoft.com/office/officeart/2018/5/layout/IconCircleLabelList"/>
    <dgm:cxn modelId="{A000958E-FF82-428B-9D73-300E22B9888C}" type="presOf" srcId="{6DF3A319-1B79-40D5-96BA-DE730BD981E0}" destId="{827FE166-0A43-46F1-8969-2C67240F8B44}" srcOrd="0" destOrd="0" presId="urn:microsoft.com/office/officeart/2018/5/layout/IconCircleLabelList"/>
    <dgm:cxn modelId="{F579DBBD-A23C-4828-9453-15DFB9D17936}" srcId="{5DBE37F3-2D09-487F-80CE-0B85AAC4B513}" destId="{DB7F686D-8447-469B-AF91-25D7C8EA6EA2}" srcOrd="1" destOrd="0" parTransId="{64C17178-33BA-4C7A-850D-9D3EF6EC152F}" sibTransId="{73834AE5-E307-4EC6-A7CF-D8357613AFE1}"/>
    <dgm:cxn modelId="{C1B5FEC5-069D-4985-8CAB-0419453C1E93}" type="presOf" srcId="{5DBE37F3-2D09-487F-80CE-0B85AAC4B513}" destId="{85DD8DC8-F419-48DF-96D6-E401BDA60ECB}" srcOrd="0" destOrd="0" presId="urn:microsoft.com/office/officeart/2018/5/layout/IconCircleLabelList"/>
    <dgm:cxn modelId="{15F859D1-0F51-48E5-9D28-77C3CAC748B3}" srcId="{5DBE37F3-2D09-487F-80CE-0B85AAC4B513}" destId="{339CE7BF-264D-42A0-88D9-E50F189EEDAC}" srcOrd="2" destOrd="0" parTransId="{3B39032B-B7E2-4C7C-88C0-E30C122E0AE1}" sibTransId="{652177C1-FCFE-4288-9583-B19EE0C58FA1}"/>
    <dgm:cxn modelId="{EC1BB5DC-B3EB-4CCC-AE6D-0787EF3E1189}" srcId="{5DBE37F3-2D09-487F-80CE-0B85AAC4B513}" destId="{6DF3A319-1B79-40D5-96BA-DE730BD981E0}" srcOrd="0" destOrd="0" parTransId="{76C4D730-CFB3-4794-9F8B-6C06003D19BC}" sibTransId="{C73AFBF0-EA8C-4867-9403-A088885D3358}"/>
    <dgm:cxn modelId="{D6F5D3DE-333A-441B-978A-25796A1DDAD5}" type="presParOf" srcId="{85DD8DC8-F419-48DF-96D6-E401BDA60ECB}" destId="{535C3B08-3B3C-4D9C-985B-06CC1597787D}" srcOrd="0" destOrd="0" presId="urn:microsoft.com/office/officeart/2018/5/layout/IconCircleLabelList"/>
    <dgm:cxn modelId="{0B8FDDE0-F281-4E6F-B7A6-83ECEFC44F9F}" type="presParOf" srcId="{535C3B08-3B3C-4D9C-985B-06CC1597787D}" destId="{AA563BA3-0396-45E5-8FF9-066A0A77CE6B}" srcOrd="0" destOrd="0" presId="urn:microsoft.com/office/officeart/2018/5/layout/IconCircleLabelList"/>
    <dgm:cxn modelId="{AC74841E-A6F8-4B89-9596-BF0431935761}" type="presParOf" srcId="{535C3B08-3B3C-4D9C-985B-06CC1597787D}" destId="{F7DE8ADF-3BB8-4FFC-8AC1-98382623ADFD}" srcOrd="1" destOrd="0" presId="urn:microsoft.com/office/officeart/2018/5/layout/IconCircleLabelList"/>
    <dgm:cxn modelId="{0D11B3C3-ED87-4BDB-A61C-05653E7FF2A3}" type="presParOf" srcId="{535C3B08-3B3C-4D9C-985B-06CC1597787D}" destId="{01BE1481-82A6-4C29-9A11-51B927AB990F}" srcOrd="2" destOrd="0" presId="urn:microsoft.com/office/officeart/2018/5/layout/IconCircleLabelList"/>
    <dgm:cxn modelId="{6C6F8B21-B4EB-474E-8A51-659A0A06173A}" type="presParOf" srcId="{535C3B08-3B3C-4D9C-985B-06CC1597787D}" destId="{827FE166-0A43-46F1-8969-2C67240F8B44}" srcOrd="3" destOrd="0" presId="urn:microsoft.com/office/officeart/2018/5/layout/IconCircleLabelList"/>
    <dgm:cxn modelId="{5F2C9A47-C263-4E9A-B923-E462E5E196C6}" type="presParOf" srcId="{85DD8DC8-F419-48DF-96D6-E401BDA60ECB}" destId="{BA7A296F-9377-456A-A370-4DE9CCD5D589}" srcOrd="1" destOrd="0" presId="urn:microsoft.com/office/officeart/2018/5/layout/IconCircleLabelList"/>
    <dgm:cxn modelId="{75FD2C6C-6F35-4EE2-B3AE-294B466D54D9}" type="presParOf" srcId="{85DD8DC8-F419-48DF-96D6-E401BDA60ECB}" destId="{9113D2AA-DC97-47AA-BAB9-DCD1B75DA9A4}" srcOrd="2" destOrd="0" presId="urn:microsoft.com/office/officeart/2018/5/layout/IconCircleLabelList"/>
    <dgm:cxn modelId="{7BB0E757-DC5E-423E-846B-9EF9A1946A5A}" type="presParOf" srcId="{9113D2AA-DC97-47AA-BAB9-DCD1B75DA9A4}" destId="{6A75DA2C-4A84-409F-854E-89F052E38040}" srcOrd="0" destOrd="0" presId="urn:microsoft.com/office/officeart/2018/5/layout/IconCircleLabelList"/>
    <dgm:cxn modelId="{CC0FB888-EEB6-48AF-BAA7-E8FCF5EAD7CE}" type="presParOf" srcId="{9113D2AA-DC97-47AA-BAB9-DCD1B75DA9A4}" destId="{608CF763-894F-487B-81BB-7110A06A0760}" srcOrd="1" destOrd="0" presId="urn:microsoft.com/office/officeart/2018/5/layout/IconCircleLabelList"/>
    <dgm:cxn modelId="{7499F33A-3A06-48F7-BB5F-5F7DF04C151F}" type="presParOf" srcId="{9113D2AA-DC97-47AA-BAB9-DCD1B75DA9A4}" destId="{779CF2AD-91F6-42C9-B456-07BEE8C69A15}" srcOrd="2" destOrd="0" presId="urn:microsoft.com/office/officeart/2018/5/layout/IconCircleLabelList"/>
    <dgm:cxn modelId="{5F326D6F-5AE5-482D-9950-97B2EF686201}" type="presParOf" srcId="{9113D2AA-DC97-47AA-BAB9-DCD1B75DA9A4}" destId="{71407C36-A2FA-4140-BEF6-ACDF19DA19CD}" srcOrd="3" destOrd="0" presId="urn:microsoft.com/office/officeart/2018/5/layout/IconCircleLabelList"/>
    <dgm:cxn modelId="{E2DC9BB9-D801-476B-B0A1-20279ADCD53C}" type="presParOf" srcId="{85DD8DC8-F419-48DF-96D6-E401BDA60ECB}" destId="{C6691347-C0EB-452B-A9FC-322A2E92B6A8}" srcOrd="3" destOrd="0" presId="urn:microsoft.com/office/officeart/2018/5/layout/IconCircleLabelList"/>
    <dgm:cxn modelId="{6A2CEDCB-1D59-4D13-A5A7-C477077EDE15}" type="presParOf" srcId="{85DD8DC8-F419-48DF-96D6-E401BDA60ECB}" destId="{AAF78883-3177-4833-88F5-8B801FE06A2A}" srcOrd="4" destOrd="0" presId="urn:microsoft.com/office/officeart/2018/5/layout/IconCircleLabelList"/>
    <dgm:cxn modelId="{1DB38CE6-1453-45CA-98BD-98F8AB2D053A}" type="presParOf" srcId="{AAF78883-3177-4833-88F5-8B801FE06A2A}" destId="{3B0B7C8A-EBA8-4ACE-B772-54B6589F1569}" srcOrd="0" destOrd="0" presId="urn:microsoft.com/office/officeart/2018/5/layout/IconCircleLabelList"/>
    <dgm:cxn modelId="{16B91871-1BB4-436B-93EE-6B8349F3E671}" type="presParOf" srcId="{AAF78883-3177-4833-88F5-8B801FE06A2A}" destId="{E6EC56D9-866D-4A4D-8E4B-DD3D5401958E}" srcOrd="1" destOrd="0" presId="urn:microsoft.com/office/officeart/2018/5/layout/IconCircleLabelList"/>
    <dgm:cxn modelId="{DEA5AD03-8D17-4AC3-B6AC-026924C88D46}" type="presParOf" srcId="{AAF78883-3177-4833-88F5-8B801FE06A2A}" destId="{BAAFEC32-9FF4-40B9-AC90-9F2B34A9B572}" srcOrd="2" destOrd="0" presId="urn:microsoft.com/office/officeart/2018/5/layout/IconCircleLabelList"/>
    <dgm:cxn modelId="{2473F883-C8C4-44AE-B2A7-89462673C507}" type="presParOf" srcId="{AAF78883-3177-4833-88F5-8B801FE06A2A}" destId="{187A0171-E23B-4E2C-88B0-EF28E60877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63BA3-0396-45E5-8FF9-066A0A77CE6B}">
      <dsp:nvSpPr>
        <dsp:cNvPr id="0" name=""/>
        <dsp:cNvSpPr/>
      </dsp:nvSpPr>
      <dsp:spPr>
        <a:xfrm>
          <a:off x="472950" y="774899"/>
          <a:ext cx="1406812" cy="140681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E8ADF-3BB8-4FFC-8AC1-98382623ADFD}">
      <dsp:nvSpPr>
        <dsp:cNvPr id="0" name=""/>
        <dsp:cNvSpPr/>
      </dsp:nvSpPr>
      <dsp:spPr>
        <a:xfrm>
          <a:off x="772762" y="107471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7FE166-0A43-46F1-8969-2C67240F8B44}">
      <dsp:nvSpPr>
        <dsp:cNvPr id="0" name=""/>
        <dsp:cNvSpPr/>
      </dsp:nvSpPr>
      <dsp:spPr>
        <a:xfrm>
          <a:off x="23231" y="26199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SE" sz="2600" kern="1200"/>
            <a:t>More tests?</a:t>
          </a:r>
          <a:endParaRPr lang="en-US" sz="2600" kern="1200"/>
        </a:p>
      </dsp:txBody>
      <dsp:txXfrm>
        <a:off x="23231" y="2619900"/>
        <a:ext cx="2306250" cy="720000"/>
      </dsp:txXfrm>
    </dsp:sp>
    <dsp:sp modelId="{6A75DA2C-4A84-409F-854E-89F052E38040}">
      <dsp:nvSpPr>
        <dsp:cNvPr id="0" name=""/>
        <dsp:cNvSpPr/>
      </dsp:nvSpPr>
      <dsp:spPr>
        <a:xfrm>
          <a:off x="3182793" y="774899"/>
          <a:ext cx="1406812" cy="140681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CF763-894F-487B-81BB-7110A06A0760}">
      <dsp:nvSpPr>
        <dsp:cNvPr id="0" name=""/>
        <dsp:cNvSpPr/>
      </dsp:nvSpPr>
      <dsp:spPr>
        <a:xfrm>
          <a:off x="3482606" y="107471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407C36-A2FA-4140-BEF6-ACDF19DA19CD}">
      <dsp:nvSpPr>
        <dsp:cNvPr id="0" name=""/>
        <dsp:cNvSpPr/>
      </dsp:nvSpPr>
      <dsp:spPr>
        <a:xfrm>
          <a:off x="2733075" y="26199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SE" sz="2600" kern="1200"/>
            <a:t>Treatments?</a:t>
          </a:r>
          <a:endParaRPr lang="en-US" sz="2600" kern="1200"/>
        </a:p>
      </dsp:txBody>
      <dsp:txXfrm>
        <a:off x="2733075" y="2619900"/>
        <a:ext cx="2306250" cy="720000"/>
      </dsp:txXfrm>
    </dsp:sp>
    <dsp:sp modelId="{3B0B7C8A-EBA8-4ACE-B772-54B6589F1569}">
      <dsp:nvSpPr>
        <dsp:cNvPr id="0" name=""/>
        <dsp:cNvSpPr/>
      </dsp:nvSpPr>
      <dsp:spPr>
        <a:xfrm>
          <a:off x="5892637" y="774899"/>
          <a:ext cx="1406812" cy="140681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EC56D9-866D-4A4D-8E4B-DD3D5401958E}">
      <dsp:nvSpPr>
        <dsp:cNvPr id="0" name=""/>
        <dsp:cNvSpPr/>
      </dsp:nvSpPr>
      <dsp:spPr>
        <a:xfrm>
          <a:off x="6192449" y="107471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7A0171-E23B-4E2C-88B0-EF28E608775B}">
      <dsp:nvSpPr>
        <dsp:cNvPr id="0" name=""/>
        <dsp:cNvSpPr/>
      </dsp:nvSpPr>
      <dsp:spPr>
        <a:xfrm>
          <a:off x="5442918" y="26199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SE" sz="2600" kern="1200"/>
            <a:t>Admission?</a:t>
          </a:r>
          <a:endParaRPr lang="en-US" sz="2600" kern="1200"/>
        </a:p>
      </dsp:txBody>
      <dsp:txXfrm>
        <a:off x="5442918" y="2619900"/>
        <a:ext cx="23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9586DBD-E4D3-ADDA-3231-56181BEA0742}"/>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ea typeface="ＭＳ Ｐゴシック" charset="0"/>
                <a:cs typeface="ＭＳ Ｐゴシック" charset="0"/>
              </a:defRPr>
            </a:lvl1pPr>
          </a:lstStyle>
          <a:p>
            <a:pPr>
              <a:defRPr/>
            </a:pPr>
            <a:endParaRPr lang="sv-SE"/>
          </a:p>
        </p:txBody>
      </p:sp>
      <p:sp>
        <p:nvSpPr>
          <p:cNvPr id="3" name="Platshållare för datum 2">
            <a:extLst>
              <a:ext uri="{FF2B5EF4-FFF2-40B4-BE49-F238E27FC236}">
                <a16:creationId xmlns:a16="http://schemas.microsoft.com/office/drawing/2014/main" id="{99DBEB22-AE08-4E9A-7941-027252ECAE16}"/>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panose="020B0600070205080204" pitchFamily="34" charset="-128"/>
              </a:defRPr>
            </a:lvl1pPr>
          </a:lstStyle>
          <a:p>
            <a:pPr>
              <a:defRPr/>
            </a:pPr>
            <a:fld id="{AEE69438-BC8B-EE44-9B9C-F7C48082921C}" type="datetimeFigureOut">
              <a:rPr lang="sv-SE" altLang="en-SE"/>
              <a:pPr>
                <a:defRPr/>
              </a:pPr>
              <a:t>2025-11-20</a:t>
            </a:fld>
            <a:endParaRPr lang="sv-SE" altLang="en-SE"/>
          </a:p>
        </p:txBody>
      </p:sp>
      <p:sp>
        <p:nvSpPr>
          <p:cNvPr id="4" name="Platshållare för sidfot 3">
            <a:extLst>
              <a:ext uri="{FF2B5EF4-FFF2-40B4-BE49-F238E27FC236}">
                <a16:creationId xmlns:a16="http://schemas.microsoft.com/office/drawing/2014/main" id="{E36CA3DF-CCF4-DC31-0E52-E75A1D13A819}"/>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ea typeface="ＭＳ Ｐゴシック" charset="0"/>
                <a:cs typeface="ＭＳ Ｐゴシック" charset="0"/>
              </a:defRPr>
            </a:lvl1pPr>
          </a:lstStyle>
          <a:p>
            <a:pPr>
              <a:defRPr/>
            </a:pPr>
            <a:endParaRPr lang="sv-SE"/>
          </a:p>
        </p:txBody>
      </p:sp>
      <p:sp>
        <p:nvSpPr>
          <p:cNvPr id="5" name="Platshållare för bildnummer 4">
            <a:extLst>
              <a:ext uri="{FF2B5EF4-FFF2-40B4-BE49-F238E27FC236}">
                <a16:creationId xmlns:a16="http://schemas.microsoft.com/office/drawing/2014/main" id="{EA62A3BD-BE59-5271-838C-214F4EB1FC97}"/>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anose="020B0600070205080204" pitchFamily="34" charset="-128"/>
              </a:defRPr>
            </a:lvl1pPr>
          </a:lstStyle>
          <a:p>
            <a:pPr>
              <a:defRPr/>
            </a:pPr>
            <a:fld id="{8C115EC0-DD55-1641-B0EC-1C195D47E369}" type="slidenum">
              <a:rPr lang="sv-SE" altLang="en-SE"/>
              <a:pPr>
                <a:defRPr/>
              </a:pPr>
              <a:t>‹#›</a:t>
            </a:fld>
            <a:endParaRPr lang="sv-SE" altLang="en-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33D1F2-34CE-0570-D7BD-82E1831662AB}"/>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8BA56E50-D6CF-DA6F-7D52-9247120E4059}"/>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6388" name="Rectangle 4">
            <a:extLst>
              <a:ext uri="{FF2B5EF4-FFF2-40B4-BE49-F238E27FC236}">
                <a16:creationId xmlns:a16="http://schemas.microsoft.com/office/drawing/2014/main" id="{EEEC2574-A541-281C-1E9D-45CB02E7FB38}"/>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269F1854-71CE-B87D-6CAE-0071BF911DE3}"/>
              </a:ext>
            </a:extLst>
          </p:cNvPr>
          <p:cNvSpPr>
            <a:spLocks noGrp="1" noChangeArrowheads="1"/>
          </p:cNvSpPr>
          <p:nvPr>
            <p:ph type="body" sz="quarter" idx="3"/>
          </p:nvPr>
        </p:nvSpPr>
        <p:spPr bwMode="auto">
          <a:xfrm>
            <a:off x="908050" y="4721225"/>
            <a:ext cx="4989513" cy="447198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4CF79F3B-5B6C-BDF0-CE21-95EE204CEB86}"/>
              </a:ext>
            </a:extLst>
          </p:cNvPr>
          <p:cNvSpPr>
            <a:spLocks noGrp="1" noChangeArrowheads="1"/>
          </p:cNvSpPr>
          <p:nvPr>
            <p:ph type="ftr" sz="quarter" idx="4"/>
          </p:nvPr>
        </p:nvSpPr>
        <p:spPr bwMode="auto">
          <a:xfrm>
            <a:off x="0"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CB2C7CEA-2F5D-2F72-80EE-EF5EDE8E2CDC}"/>
              </a:ext>
            </a:extLst>
          </p:cNvPr>
          <p:cNvSpPr>
            <a:spLocks noGrp="1" noChangeArrowheads="1"/>
          </p:cNvSpPr>
          <p:nvPr>
            <p:ph type="sldNum" sz="quarter" idx="5"/>
          </p:nvPr>
        </p:nvSpPr>
        <p:spPr bwMode="auto">
          <a:xfrm>
            <a:off x="3856038"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a typeface="ＭＳ Ｐゴシック" panose="020B0600070205080204" pitchFamily="34" charset="-128"/>
              </a:defRPr>
            </a:lvl1pPr>
          </a:lstStyle>
          <a:p>
            <a:pPr>
              <a:defRPr/>
            </a:pPr>
            <a:fld id="{55FF77A0-7A29-1249-94D9-778BB7FD9CB2}"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0C5FC64-6DC3-F876-1881-A54DC9976D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4F0631E-CFB9-9B4A-AFA1-AD04F8898115}" type="slidenum">
              <a:rPr lang="sv-SE" altLang="en-SE" sz="1200" smtClean="0"/>
              <a:pPr/>
              <a:t>1</a:t>
            </a:fld>
            <a:endParaRPr lang="sv-SE" altLang="en-SE" sz="1200"/>
          </a:p>
        </p:txBody>
      </p:sp>
      <p:sp>
        <p:nvSpPr>
          <p:cNvPr id="19458" name="Rectangle 2">
            <a:extLst>
              <a:ext uri="{FF2B5EF4-FFF2-40B4-BE49-F238E27FC236}">
                <a16:creationId xmlns:a16="http://schemas.microsoft.com/office/drawing/2014/main" id="{2DACED83-34FD-7616-AF15-D009B25BEB6E}"/>
              </a:ext>
            </a:extLst>
          </p:cNvPr>
          <p:cNvSpPr>
            <a:spLocks noGrp="1" noRot="1" noChangeAspect="1" noChangeArrowheads="1" noTextEdit="1"/>
          </p:cNvSpPr>
          <p:nvPr>
            <p:ph type="sldImg"/>
          </p:nvPr>
        </p:nvSpPr>
        <p:spPr>
          <a:solidFill>
            <a:srgbClr val="FFFFFF"/>
          </a:solidFill>
          <a:ln/>
        </p:spPr>
      </p:sp>
      <p:sp>
        <p:nvSpPr>
          <p:cNvPr id="388099" name="Rectangle 3">
            <a:extLst>
              <a:ext uri="{FF2B5EF4-FFF2-40B4-BE49-F238E27FC236}">
                <a16:creationId xmlns:a16="http://schemas.microsoft.com/office/drawing/2014/main" id="{196C150E-73D5-BDD1-E8AB-CDCAFEAFA0B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a:ln/>
        </p:spPr>
      </p:sp>
      <p:sp>
        <p:nvSpPr>
          <p:cNvPr id="58370" name="Platshållare för anteckninga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sv-SE" baseline="0" dirty="0">
                <a:ea typeface="MS PGothic" charset="0"/>
              </a:rPr>
              <a:t>Another source </a:t>
            </a:r>
            <a:r>
              <a:rPr lang="sv-SE" baseline="0" dirty="0" err="1">
                <a:ea typeface="MS PGothic" charset="0"/>
              </a:rPr>
              <a:t>of</a:t>
            </a:r>
            <a:r>
              <a:rPr lang="sv-SE" baseline="0" dirty="0">
                <a:ea typeface="MS PGothic" charset="0"/>
              </a:rPr>
              <a:t> </a:t>
            </a:r>
            <a:r>
              <a:rPr lang="sv-SE" baseline="0" dirty="0" err="1">
                <a:ea typeface="MS PGothic" charset="0"/>
              </a:rPr>
              <a:t>diagnostic</a:t>
            </a:r>
            <a:r>
              <a:rPr lang="sv-SE" baseline="0" dirty="0">
                <a:ea typeface="MS PGothic" charset="0"/>
              </a:rPr>
              <a:t> </a:t>
            </a:r>
            <a:r>
              <a:rPr lang="sv-SE" baseline="0" dirty="0" err="1">
                <a:ea typeface="MS PGothic" charset="0"/>
              </a:rPr>
              <a:t>error</a:t>
            </a:r>
            <a:r>
              <a:rPr lang="sv-SE" baseline="0" dirty="0">
                <a:ea typeface="MS PGothic" charset="0"/>
              </a:rPr>
              <a:t> is insufficient or </a:t>
            </a:r>
            <a:r>
              <a:rPr lang="sv-SE" baseline="0" dirty="0" err="1">
                <a:ea typeface="MS PGothic" charset="0"/>
              </a:rPr>
              <a:t>faulty</a:t>
            </a:r>
            <a:r>
              <a:rPr lang="sv-SE" baseline="0" dirty="0">
                <a:ea typeface="MS PGothic" charset="0"/>
              </a:rPr>
              <a:t> </a:t>
            </a:r>
            <a:r>
              <a:rPr lang="sv-SE" baseline="0" dirty="0" err="1">
                <a:ea typeface="MS PGothic" charset="0"/>
              </a:rPr>
              <a:t>knowledge</a:t>
            </a:r>
            <a:r>
              <a:rPr lang="sv-SE" baseline="0" dirty="0">
                <a:ea typeface="MS PGothic" charset="0"/>
              </a:rPr>
              <a:t>.  Does </a:t>
            </a:r>
            <a:r>
              <a:rPr lang="sv-SE" baseline="0" dirty="0" err="1">
                <a:ea typeface="MS PGothic" charset="0"/>
              </a:rPr>
              <a:t>anyone</a:t>
            </a:r>
            <a:r>
              <a:rPr lang="sv-SE" baseline="0" dirty="0">
                <a:ea typeface="MS PGothic" charset="0"/>
              </a:rPr>
              <a:t> </a:t>
            </a:r>
            <a:r>
              <a:rPr lang="sv-SE" baseline="0" dirty="0" err="1">
                <a:ea typeface="MS PGothic" charset="0"/>
              </a:rPr>
              <a:t>recognize</a:t>
            </a:r>
            <a:r>
              <a:rPr lang="sv-SE" baseline="0" dirty="0">
                <a:ea typeface="MS PGothic" charset="0"/>
              </a:rPr>
              <a:t> </a:t>
            </a:r>
            <a:r>
              <a:rPr lang="sv-SE" baseline="0" dirty="0" err="1">
                <a:ea typeface="MS PGothic" charset="0"/>
              </a:rPr>
              <a:t>this</a:t>
            </a:r>
            <a:r>
              <a:rPr lang="sv-SE" baseline="0" dirty="0">
                <a:ea typeface="MS PGothic" charset="0"/>
              </a:rPr>
              <a:t> person?  </a:t>
            </a:r>
            <a:r>
              <a:rPr lang="sv-SE" baseline="0" dirty="0" err="1">
                <a:ea typeface="MS PGothic" charset="0"/>
              </a:rPr>
              <a:t>This</a:t>
            </a:r>
            <a:r>
              <a:rPr lang="sv-SE" baseline="0" dirty="0">
                <a:ea typeface="MS PGothic" charset="0"/>
              </a:rPr>
              <a:t> is Lise </a:t>
            </a:r>
            <a:r>
              <a:rPr lang="sv-SE" baseline="0" dirty="0" err="1">
                <a:ea typeface="MS PGothic" charset="0"/>
              </a:rPr>
              <a:t>Meitner</a:t>
            </a:r>
            <a:r>
              <a:rPr lang="sv-SE" baseline="0" dirty="0">
                <a:ea typeface="MS PGothic" charset="0"/>
              </a:rPr>
              <a:t>, </a:t>
            </a:r>
            <a:r>
              <a:rPr lang="sv-SE" baseline="0" dirty="0" err="1">
                <a:ea typeface="MS PGothic" charset="0"/>
              </a:rPr>
              <a:t>whom</a:t>
            </a:r>
            <a:r>
              <a:rPr lang="sv-SE" baseline="0" dirty="0">
                <a:ea typeface="MS PGothic" charset="0"/>
              </a:rPr>
              <a:t> </a:t>
            </a:r>
            <a:r>
              <a:rPr lang="sv-SE" baseline="0" dirty="0" err="1">
                <a:ea typeface="MS PGothic" charset="0"/>
              </a:rPr>
              <a:t>many</a:t>
            </a:r>
            <a:r>
              <a:rPr lang="sv-SE" baseline="0" dirty="0">
                <a:ea typeface="MS PGothic" charset="0"/>
              </a:rPr>
              <a:t> historian </a:t>
            </a:r>
            <a:r>
              <a:rPr lang="sv-SE" baseline="0" dirty="0" err="1">
                <a:ea typeface="MS PGothic" charset="0"/>
              </a:rPr>
              <a:t>think</a:t>
            </a:r>
            <a:r>
              <a:rPr lang="sv-SE" baseline="0" dirty="0">
                <a:ea typeface="MS PGothic" charset="0"/>
              </a:rPr>
              <a:t> </a:t>
            </a:r>
            <a:r>
              <a:rPr lang="sv-SE" baseline="0" dirty="0" err="1">
                <a:ea typeface="MS PGothic" charset="0"/>
              </a:rPr>
              <a:t>should</a:t>
            </a:r>
            <a:r>
              <a:rPr lang="sv-SE" baseline="0" dirty="0">
                <a:ea typeface="MS PGothic" charset="0"/>
              </a:rPr>
              <a:t> </a:t>
            </a:r>
            <a:r>
              <a:rPr lang="sv-SE" baseline="0" dirty="0" err="1">
                <a:ea typeface="MS PGothic" charset="0"/>
              </a:rPr>
              <a:t>have</a:t>
            </a:r>
            <a:r>
              <a:rPr lang="sv-SE" baseline="0" dirty="0">
                <a:ea typeface="MS PGothic" charset="0"/>
              </a:rPr>
              <a:t> </a:t>
            </a:r>
            <a:r>
              <a:rPr lang="sv-SE" baseline="0" dirty="0" err="1">
                <a:ea typeface="MS PGothic" charset="0"/>
              </a:rPr>
              <a:t>been</a:t>
            </a:r>
            <a:r>
              <a:rPr lang="sv-SE" baseline="0" dirty="0">
                <a:ea typeface="MS PGothic" charset="0"/>
              </a:rPr>
              <a:t> </a:t>
            </a:r>
            <a:r>
              <a:rPr lang="sv-SE" baseline="0" dirty="0" err="1">
                <a:ea typeface="MS PGothic" charset="0"/>
              </a:rPr>
              <a:t>awarded</a:t>
            </a:r>
            <a:r>
              <a:rPr lang="sv-SE" baseline="0" dirty="0">
                <a:ea typeface="MS PGothic" charset="0"/>
              </a:rPr>
              <a:t> the nobel </a:t>
            </a:r>
            <a:r>
              <a:rPr lang="sv-SE" baseline="0" dirty="0" err="1">
                <a:ea typeface="MS PGothic" charset="0"/>
              </a:rPr>
              <a:t>prize</a:t>
            </a:r>
            <a:r>
              <a:rPr lang="sv-SE" baseline="0" dirty="0">
                <a:ea typeface="MS PGothic" charset="0"/>
              </a:rPr>
              <a:t> for </a:t>
            </a:r>
            <a:r>
              <a:rPr lang="sv-SE" baseline="0" dirty="0" err="1">
                <a:ea typeface="MS PGothic" charset="0"/>
              </a:rPr>
              <a:t>understanding</a:t>
            </a:r>
            <a:r>
              <a:rPr lang="sv-SE" baseline="0" dirty="0">
                <a:ea typeface="MS PGothic" charset="0"/>
              </a:rPr>
              <a:t> </a:t>
            </a:r>
            <a:r>
              <a:rPr lang="sv-SE" baseline="0" dirty="0" err="1">
                <a:ea typeface="MS PGothic" charset="0"/>
              </a:rPr>
              <a:t>nuclear</a:t>
            </a:r>
            <a:r>
              <a:rPr lang="sv-SE" baseline="0" dirty="0">
                <a:ea typeface="MS PGothic" charset="0"/>
              </a:rPr>
              <a:t> fission.</a:t>
            </a:r>
          </a:p>
          <a:p>
            <a:pPr>
              <a:defRPr/>
            </a:pPr>
            <a:endParaRPr lang="sv-SE" baseline="0" dirty="0">
              <a:ea typeface="MS PGothic" charset="0"/>
            </a:endParaRPr>
          </a:p>
          <a:p>
            <a:pPr>
              <a:defRPr/>
            </a:pPr>
            <a:r>
              <a:rPr lang="sv-SE" baseline="0" dirty="0" err="1">
                <a:ea typeface="MS PGothic" charset="0"/>
              </a:rPr>
              <a:t>With</a:t>
            </a:r>
            <a:r>
              <a:rPr lang="sv-SE" baseline="0" dirty="0">
                <a:ea typeface="MS PGothic" charset="0"/>
              </a:rPr>
              <a:t> </a:t>
            </a:r>
            <a:r>
              <a:rPr lang="sv-SE" baseline="0" dirty="0" err="1">
                <a:ea typeface="MS PGothic" charset="0"/>
              </a:rPr>
              <a:t>pictures</a:t>
            </a:r>
            <a:r>
              <a:rPr lang="sv-SE" baseline="0" dirty="0">
                <a:ea typeface="MS PGothic" charset="0"/>
              </a:rPr>
              <a:t> </a:t>
            </a:r>
            <a:r>
              <a:rPr lang="sv-SE" baseline="0" dirty="0" err="1">
                <a:ea typeface="MS PGothic" charset="0"/>
              </a:rPr>
              <a:t>of</a:t>
            </a:r>
            <a:r>
              <a:rPr lang="sv-SE" baseline="0" dirty="0">
                <a:ea typeface="MS PGothic" charset="0"/>
              </a:rPr>
              <a:t> </a:t>
            </a:r>
            <a:r>
              <a:rPr lang="sv-SE" baseline="0" dirty="0" err="1">
                <a:ea typeface="MS PGothic" charset="0"/>
              </a:rPr>
              <a:t>people</a:t>
            </a:r>
            <a:r>
              <a:rPr lang="sv-SE" baseline="0" dirty="0">
                <a:ea typeface="MS PGothic" charset="0"/>
              </a:rPr>
              <a:t>, </a:t>
            </a:r>
            <a:r>
              <a:rPr lang="sv-SE" baseline="0" dirty="0" err="1">
                <a:ea typeface="MS PGothic" charset="0"/>
              </a:rPr>
              <a:t>we</a:t>
            </a:r>
            <a:r>
              <a:rPr lang="sv-SE" baseline="0" dirty="0">
                <a:ea typeface="MS PGothic" charset="0"/>
              </a:rPr>
              <a:t> </a:t>
            </a:r>
            <a:r>
              <a:rPr lang="sv-SE" baseline="0" dirty="0" err="1">
                <a:ea typeface="MS PGothic" charset="0"/>
              </a:rPr>
              <a:t>either</a:t>
            </a:r>
            <a:r>
              <a:rPr lang="sv-SE" baseline="0" dirty="0">
                <a:ea typeface="MS PGothic" charset="0"/>
              </a:rPr>
              <a:t> </a:t>
            </a:r>
            <a:r>
              <a:rPr lang="sv-SE" baseline="0" dirty="0" err="1">
                <a:ea typeface="MS PGothic" charset="0"/>
              </a:rPr>
              <a:t>recognize</a:t>
            </a:r>
            <a:r>
              <a:rPr lang="sv-SE" baseline="0" dirty="0">
                <a:ea typeface="MS PGothic" charset="0"/>
              </a:rPr>
              <a:t> the person or not.  </a:t>
            </a:r>
            <a:r>
              <a:rPr lang="sv-SE" baseline="0" dirty="0" err="1">
                <a:ea typeface="MS PGothic" charset="0"/>
              </a:rPr>
              <a:t>But</a:t>
            </a:r>
            <a:r>
              <a:rPr lang="sv-SE" baseline="0" dirty="0">
                <a:ea typeface="MS PGothic" charset="0"/>
              </a:rPr>
              <a:t> </a:t>
            </a:r>
            <a:r>
              <a:rPr lang="sv-SE" baseline="0" dirty="0" err="1">
                <a:ea typeface="MS PGothic" charset="0"/>
              </a:rPr>
              <a:t>with</a:t>
            </a:r>
            <a:r>
              <a:rPr lang="sv-SE" baseline="0" dirty="0">
                <a:ea typeface="MS PGothic" charset="0"/>
              </a:rPr>
              <a:t> </a:t>
            </a:r>
            <a:r>
              <a:rPr lang="sv-SE" baseline="0" dirty="0" err="1">
                <a:ea typeface="MS PGothic" charset="0"/>
              </a:rPr>
              <a:t>clinical</a:t>
            </a:r>
            <a:r>
              <a:rPr lang="sv-SE" baseline="0" dirty="0">
                <a:ea typeface="MS PGothic" charset="0"/>
              </a:rPr>
              <a:t> data, it is </a:t>
            </a:r>
            <a:r>
              <a:rPr lang="sv-SE" baseline="0" dirty="0" err="1">
                <a:ea typeface="MS PGothic" charset="0"/>
              </a:rPr>
              <a:t>more</a:t>
            </a:r>
            <a:r>
              <a:rPr lang="sv-SE" baseline="0" dirty="0">
                <a:ea typeface="MS PGothic" charset="0"/>
              </a:rPr>
              <a:t> </a:t>
            </a:r>
            <a:r>
              <a:rPr lang="sv-SE" baseline="0" dirty="0" err="1">
                <a:ea typeface="MS PGothic" charset="0"/>
              </a:rPr>
              <a:t>complex</a:t>
            </a:r>
            <a:r>
              <a:rPr lang="sv-SE" baseline="0" dirty="0">
                <a:ea typeface="MS PGothic" charset="0"/>
              </a:rPr>
              <a:t>.</a:t>
            </a:r>
          </a:p>
        </p:txBody>
      </p:sp>
      <p:sp>
        <p:nvSpPr>
          <p:cNvPr id="58371" name="Platshållare för bildnumm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406CA95-5EF0-D74F-BF5B-4C578C53E90F}" type="slidenum">
              <a:rPr lang="sv-SE" sz="1200"/>
              <a:pPr>
                <a:defRPr/>
              </a:pPr>
              <a:t>14</a:t>
            </a:fld>
            <a:endParaRPr lang="sv-S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0" i="0" u="none" strike="noStrike" dirty="0">
                <a:solidFill>
                  <a:srgbClr val="2D2D2D"/>
                </a:solidFill>
                <a:effectLst/>
                <a:latin typeface="Merriweather Sans" panose="020F0502020204030204" pitchFamily="34" charset="0"/>
              </a:rPr>
              <a:t>“The eyes do not see what the mind does not know”.</a:t>
            </a:r>
            <a:r>
              <a:rPr lang="sv-SE" b="0" i="0" u="none" strike="noStrike" baseline="0">
                <a:solidFill>
                  <a:srgbClr val="2D2D2D"/>
                </a:solidFill>
                <a:effectLst/>
                <a:latin typeface="Merriweather Sans" panose="020F0502020204030204" pitchFamily="34" charset="0"/>
              </a:rPr>
              <a:t> </a:t>
            </a:r>
            <a:r>
              <a:rPr lang="sv-SE" baseline="0"/>
              <a:t>So </a:t>
            </a:r>
            <a:r>
              <a:rPr lang="sv-SE" baseline="0" dirty="0" err="1"/>
              <a:t>if</a:t>
            </a:r>
            <a:r>
              <a:rPr lang="sv-SE" baseline="0" dirty="0"/>
              <a:t> </a:t>
            </a:r>
            <a:r>
              <a:rPr lang="sv-SE" baseline="0" dirty="0" err="1"/>
              <a:t>we</a:t>
            </a:r>
            <a:r>
              <a:rPr lang="sv-SE" baseline="0" dirty="0"/>
              <a:t> </a:t>
            </a:r>
            <a:r>
              <a:rPr lang="sv-SE" baseline="0" dirty="0" err="1"/>
              <a:t>don’t</a:t>
            </a:r>
            <a:r>
              <a:rPr lang="sv-SE" baseline="0" dirty="0"/>
              <a:t> </a:t>
            </a:r>
            <a:r>
              <a:rPr lang="sv-SE" baseline="0" dirty="0" err="1"/>
              <a:t>know</a:t>
            </a:r>
            <a:r>
              <a:rPr lang="sv-SE" baseline="0" dirty="0"/>
              <a:t> </a:t>
            </a:r>
            <a:r>
              <a:rPr lang="sv-SE" baseline="0" dirty="0" err="1"/>
              <a:t>what</a:t>
            </a:r>
            <a:r>
              <a:rPr lang="sv-SE" baseline="0" dirty="0"/>
              <a:t> a zebra looks like, </a:t>
            </a:r>
            <a:r>
              <a:rPr lang="sv-SE" baseline="0" dirty="0" err="1"/>
              <a:t>we</a:t>
            </a:r>
            <a:r>
              <a:rPr lang="sv-SE" baseline="0" dirty="0"/>
              <a:t> </a:t>
            </a:r>
            <a:r>
              <a:rPr lang="sv-SE" baseline="0" dirty="0" err="1"/>
              <a:t>might</a:t>
            </a:r>
            <a:r>
              <a:rPr lang="sv-SE" baseline="0" dirty="0"/>
              <a:t> not </a:t>
            </a:r>
            <a:r>
              <a:rPr lang="sv-SE" baseline="0" dirty="0" err="1"/>
              <a:t>see</a:t>
            </a:r>
            <a:r>
              <a:rPr lang="sv-SE" baseline="0" dirty="0"/>
              <a:t> the </a:t>
            </a:r>
            <a:r>
              <a:rPr lang="sv-SE" baseline="0" dirty="0" err="1"/>
              <a:t>stripes</a:t>
            </a:r>
            <a:r>
              <a:rPr lang="sv-SE" baseline="0" dirty="0"/>
              <a:t> and </a:t>
            </a:r>
            <a:r>
              <a:rPr lang="sv-SE" baseline="0" dirty="0" err="1"/>
              <a:t>we</a:t>
            </a:r>
            <a:r>
              <a:rPr lang="sv-SE" baseline="0" dirty="0"/>
              <a:t> </a:t>
            </a:r>
            <a:r>
              <a:rPr lang="sv-SE" baseline="0" dirty="0" err="1"/>
              <a:t>recognize</a:t>
            </a:r>
            <a:r>
              <a:rPr lang="sv-SE" baseline="0" dirty="0"/>
              <a:t> a horse </a:t>
            </a:r>
            <a:r>
              <a:rPr lang="sv-SE" baseline="0" dirty="0" err="1"/>
              <a:t>instead</a:t>
            </a:r>
            <a:r>
              <a:rPr lang="sv-SE" baseline="0" dirty="0"/>
              <a: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7E02D-CD42-2040-9B01-FC49B6110B00}" type="slidenum">
              <a:rPr kumimoji="0" lang="sv-SE" sz="1200" b="0" i="0" u="none" strike="noStrike" kern="1200" cap="none" spc="0" normalizeH="0" baseline="0" noProof="0" smtClean="0">
                <a:ln>
                  <a:noFill/>
                </a:ln>
                <a:solidFill>
                  <a:srgbClr val="000000"/>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sv-SE" sz="12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40771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this</a:t>
            </a:r>
            <a:r>
              <a:rPr lang="sv-SE" dirty="0"/>
              <a:t> is a short </a:t>
            </a:r>
            <a:r>
              <a:rPr lang="sv-SE" dirty="0" err="1"/>
              <a:t>lecture</a:t>
            </a:r>
            <a:r>
              <a:rPr lang="sv-SE" dirty="0"/>
              <a:t> </a:t>
            </a:r>
            <a:r>
              <a:rPr lang="sv-SE" dirty="0" err="1"/>
              <a:t>about</a:t>
            </a:r>
            <a:r>
              <a:rPr lang="sv-SE" dirty="0"/>
              <a:t> </a:t>
            </a:r>
            <a:r>
              <a:rPr lang="sv-SE" dirty="0" err="1"/>
              <a:t>diagnosis</a:t>
            </a:r>
            <a:r>
              <a:rPr lang="sv-SE" dirty="0"/>
              <a:t> and </a:t>
            </a:r>
            <a:r>
              <a:rPr lang="sv-SE" dirty="0" err="1"/>
              <a:t>diagnostic</a:t>
            </a:r>
            <a:r>
              <a:rPr lang="sv-SE" dirty="0"/>
              <a:t> </a:t>
            </a:r>
            <a:r>
              <a:rPr lang="sv-SE" dirty="0" err="1"/>
              <a:t>errors</a:t>
            </a:r>
            <a:r>
              <a:rPr lang="sv-SE" dirty="0"/>
              <a:t>.</a:t>
            </a:r>
          </a:p>
          <a:p>
            <a:endParaRPr lang="sv-SE" dirty="0"/>
          </a:p>
          <a:p>
            <a:r>
              <a:rPr lang="sv-SE" dirty="0" err="1"/>
              <a:t>When</a:t>
            </a:r>
            <a:r>
              <a:rPr lang="sv-SE" dirty="0"/>
              <a:t> </a:t>
            </a:r>
            <a:r>
              <a:rPr lang="sv-SE" dirty="0" err="1"/>
              <a:t>we</a:t>
            </a:r>
            <a:r>
              <a:rPr lang="sv-SE" dirty="0"/>
              <a:t> talk </a:t>
            </a:r>
            <a:r>
              <a:rPr lang="sv-SE" dirty="0" err="1"/>
              <a:t>about</a:t>
            </a:r>
            <a:r>
              <a:rPr lang="sv-SE" dirty="0"/>
              <a:t> zebras </a:t>
            </a:r>
            <a:r>
              <a:rPr lang="sv-SE" dirty="0" err="1"/>
              <a:t>versus</a:t>
            </a:r>
            <a:r>
              <a:rPr lang="sv-SE" dirty="0"/>
              <a:t> horses, </a:t>
            </a:r>
            <a:r>
              <a:rPr lang="sv-SE" dirty="0" err="1"/>
              <a:t>we</a:t>
            </a:r>
            <a:r>
              <a:rPr lang="sv-SE" dirty="0"/>
              <a:t> </a:t>
            </a:r>
            <a:r>
              <a:rPr lang="sv-SE" dirty="0" err="1"/>
              <a:t>are</a:t>
            </a:r>
            <a:r>
              <a:rPr lang="sv-SE" dirty="0"/>
              <a:t> </a:t>
            </a:r>
            <a:r>
              <a:rPr lang="sv-SE" dirty="0" err="1"/>
              <a:t>talking</a:t>
            </a:r>
            <a:r>
              <a:rPr lang="sv-SE" dirty="0"/>
              <a:t> </a:t>
            </a:r>
            <a:r>
              <a:rPr lang="sv-SE" dirty="0" err="1"/>
              <a:t>mainly</a:t>
            </a:r>
            <a:r>
              <a:rPr lang="sv-SE" dirty="0"/>
              <a:t> </a:t>
            </a:r>
            <a:r>
              <a:rPr lang="sv-SE" dirty="0" err="1"/>
              <a:t>about</a:t>
            </a:r>
            <a:r>
              <a:rPr lang="sv-SE" dirty="0"/>
              <a:t> an </a:t>
            </a:r>
            <a:r>
              <a:rPr lang="sv-SE" dirty="0" err="1"/>
              <a:t>uncommon</a:t>
            </a:r>
            <a:r>
              <a:rPr lang="sv-SE" dirty="0"/>
              <a:t> </a:t>
            </a:r>
            <a:r>
              <a:rPr lang="sv-SE" dirty="0" err="1"/>
              <a:t>condition</a:t>
            </a:r>
            <a:r>
              <a:rPr lang="sv-SE" dirty="0"/>
              <a:t>, a zebra, </a:t>
            </a:r>
            <a:r>
              <a:rPr lang="sv-SE" dirty="0" err="1"/>
              <a:t>that</a:t>
            </a:r>
            <a:r>
              <a:rPr lang="sv-SE" baseline="0" dirty="0"/>
              <a:t> is </a:t>
            </a:r>
            <a:r>
              <a:rPr lang="sv-SE" baseline="0" dirty="0" err="1"/>
              <a:t>misakenly</a:t>
            </a:r>
            <a:r>
              <a:rPr lang="sv-SE" baseline="0" dirty="0"/>
              <a:t> </a:t>
            </a:r>
            <a:r>
              <a:rPr lang="sv-SE" baseline="0" dirty="0" err="1"/>
              <a:t>diagnosed</a:t>
            </a:r>
            <a:r>
              <a:rPr lang="sv-SE" baseline="0" dirty="0"/>
              <a:t> as a </a:t>
            </a:r>
            <a:r>
              <a:rPr lang="sv-SE" baseline="0" dirty="0" err="1"/>
              <a:t>more</a:t>
            </a:r>
            <a:r>
              <a:rPr lang="sv-SE" baseline="0" dirty="0"/>
              <a:t> common </a:t>
            </a:r>
            <a:r>
              <a:rPr lang="sv-SE" baseline="0" dirty="0" err="1"/>
              <a:t>condition</a:t>
            </a:r>
            <a:r>
              <a:rPr lang="sv-SE" baseline="0" dirty="0"/>
              <a:t>, a horse.</a:t>
            </a:r>
          </a:p>
          <a:p>
            <a:endParaRPr lang="sv-SE" baseline="0" dirty="0"/>
          </a:p>
          <a:p>
            <a:r>
              <a:rPr lang="sv-SE" baseline="0" dirty="0"/>
              <a:t>The focus </a:t>
            </a:r>
            <a:r>
              <a:rPr lang="sv-SE" baseline="0" dirty="0" err="1"/>
              <a:t>of</a:t>
            </a:r>
            <a:r>
              <a:rPr lang="sv-SE" baseline="0" dirty="0"/>
              <a:t> the </a:t>
            </a:r>
            <a:r>
              <a:rPr lang="sv-SE" baseline="0" dirty="0" err="1"/>
              <a:t>analogy</a:t>
            </a:r>
            <a:r>
              <a:rPr lang="sv-SE" baseline="0" dirty="0"/>
              <a:t> is on the </a:t>
            </a:r>
            <a:r>
              <a:rPr lang="sv-SE" baseline="0" dirty="0" err="1"/>
              <a:t>false</a:t>
            </a:r>
            <a:r>
              <a:rPr lang="sv-SE" baseline="0" dirty="0"/>
              <a:t> positive.</a:t>
            </a:r>
            <a:endParaRPr lang="sv-SE" dirty="0"/>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16</a:t>
            </a:fld>
            <a:endParaRPr lang="sv-SE"/>
          </a:p>
        </p:txBody>
      </p:sp>
    </p:spTree>
    <p:extLst>
      <p:ext uri="{BB962C8B-B14F-4D97-AF65-F5344CB8AC3E}">
        <p14:creationId xmlns:p14="http://schemas.microsoft.com/office/powerpoint/2010/main" val="103717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a:ln/>
        </p:spPr>
      </p:sp>
      <p:sp>
        <p:nvSpPr>
          <p:cNvPr id="58370" name="Platshållare för anteckninga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sv-SE" baseline="0" dirty="0">
                <a:ea typeface="MS PGothic" charset="0"/>
              </a:rPr>
              <a:t>The </a:t>
            </a:r>
            <a:r>
              <a:rPr lang="sv-SE" baseline="0" dirty="0" err="1">
                <a:ea typeface="MS PGothic" charset="0"/>
              </a:rPr>
              <a:t>third</a:t>
            </a:r>
            <a:r>
              <a:rPr lang="sv-SE" baseline="0" dirty="0">
                <a:ea typeface="MS PGothic" charset="0"/>
              </a:rPr>
              <a:t> source </a:t>
            </a:r>
            <a:r>
              <a:rPr lang="sv-SE" baseline="0" dirty="0" err="1">
                <a:ea typeface="MS PGothic" charset="0"/>
              </a:rPr>
              <a:t>of</a:t>
            </a:r>
            <a:r>
              <a:rPr lang="sv-SE" baseline="0" dirty="0">
                <a:ea typeface="MS PGothic" charset="0"/>
              </a:rPr>
              <a:t> </a:t>
            </a:r>
            <a:r>
              <a:rPr lang="sv-SE" baseline="0" dirty="0" err="1">
                <a:ea typeface="MS PGothic" charset="0"/>
              </a:rPr>
              <a:t>diagnostic</a:t>
            </a:r>
            <a:r>
              <a:rPr lang="sv-SE" baseline="0" dirty="0">
                <a:ea typeface="MS PGothic" charset="0"/>
              </a:rPr>
              <a:t> </a:t>
            </a:r>
            <a:r>
              <a:rPr lang="sv-SE" baseline="0" dirty="0" err="1">
                <a:ea typeface="MS PGothic" charset="0"/>
              </a:rPr>
              <a:t>error</a:t>
            </a:r>
            <a:r>
              <a:rPr lang="sv-SE" baseline="0" dirty="0">
                <a:ea typeface="MS PGothic" charset="0"/>
              </a:rPr>
              <a:t> is </a:t>
            </a:r>
            <a:r>
              <a:rPr lang="sv-SE" baseline="0" dirty="0" err="1">
                <a:ea typeface="MS PGothic" charset="0"/>
              </a:rPr>
              <a:t>faulty</a:t>
            </a:r>
            <a:r>
              <a:rPr lang="sv-SE" baseline="0" dirty="0">
                <a:ea typeface="MS PGothic" charset="0"/>
              </a:rPr>
              <a:t> or insufficient data interpretation.  </a:t>
            </a:r>
            <a:r>
              <a:rPr lang="sv-SE" baseline="0" dirty="0" err="1">
                <a:ea typeface="MS PGothic" charset="0"/>
              </a:rPr>
              <a:t>Here</a:t>
            </a:r>
            <a:r>
              <a:rPr lang="sv-SE" baseline="0" dirty="0">
                <a:ea typeface="MS PGothic" charset="0"/>
              </a:rPr>
              <a:t> in </a:t>
            </a:r>
            <a:r>
              <a:rPr lang="sv-SE" baseline="0" dirty="0" err="1">
                <a:ea typeface="MS PGothic" charset="0"/>
              </a:rPr>
              <a:t>this</a:t>
            </a:r>
            <a:r>
              <a:rPr lang="sv-SE" baseline="0" dirty="0">
                <a:ea typeface="MS PGothic" charset="0"/>
              </a:rPr>
              <a:t> </a:t>
            </a:r>
            <a:r>
              <a:rPr lang="sv-SE" baseline="0" dirty="0" err="1">
                <a:ea typeface="MS PGothic" charset="0"/>
              </a:rPr>
              <a:t>pictures</a:t>
            </a:r>
            <a:r>
              <a:rPr lang="sv-SE" baseline="0" dirty="0">
                <a:ea typeface="MS PGothic" charset="0"/>
              </a:rPr>
              <a:t>, </a:t>
            </a:r>
            <a:r>
              <a:rPr lang="sv-SE" baseline="0" dirty="0" err="1">
                <a:ea typeface="MS PGothic" charset="0"/>
              </a:rPr>
              <a:t>there</a:t>
            </a:r>
            <a:r>
              <a:rPr lang="sv-SE" baseline="0" dirty="0">
                <a:ea typeface="MS PGothic" charset="0"/>
              </a:rPr>
              <a:t> is a </a:t>
            </a:r>
            <a:r>
              <a:rPr lang="sv-SE" baseline="0" dirty="0" err="1">
                <a:ea typeface="MS PGothic" charset="0"/>
              </a:rPr>
              <a:t>lot</a:t>
            </a:r>
            <a:r>
              <a:rPr lang="sv-SE" baseline="0" dirty="0">
                <a:ea typeface="MS PGothic" charset="0"/>
              </a:rPr>
              <a:t> </a:t>
            </a:r>
            <a:r>
              <a:rPr lang="sv-SE" baseline="0" dirty="0" err="1">
                <a:ea typeface="MS PGothic" charset="0"/>
              </a:rPr>
              <a:t>of</a:t>
            </a:r>
            <a:r>
              <a:rPr lang="sv-SE" baseline="0" dirty="0">
                <a:ea typeface="MS PGothic" charset="0"/>
              </a:rPr>
              <a:t> data.  The </a:t>
            </a:r>
            <a:r>
              <a:rPr lang="sv-SE" baseline="0" dirty="0" err="1">
                <a:ea typeface="MS PGothic" charset="0"/>
              </a:rPr>
              <a:t>picture</a:t>
            </a:r>
            <a:r>
              <a:rPr lang="sv-SE" baseline="0" dirty="0">
                <a:ea typeface="MS PGothic" charset="0"/>
              </a:rPr>
              <a:t> </a:t>
            </a:r>
            <a:r>
              <a:rPr lang="sv-SE" baseline="0" dirty="0" err="1">
                <a:ea typeface="MS PGothic" charset="0"/>
              </a:rPr>
              <a:t>can</a:t>
            </a:r>
            <a:r>
              <a:rPr lang="sv-SE" baseline="0" dirty="0">
                <a:ea typeface="MS PGothic" charset="0"/>
              </a:rPr>
              <a:t> be </a:t>
            </a:r>
            <a:r>
              <a:rPr lang="sv-SE" baseline="0" dirty="0" err="1">
                <a:ea typeface="MS PGothic" charset="0"/>
              </a:rPr>
              <a:t>interpreted</a:t>
            </a:r>
            <a:r>
              <a:rPr lang="sv-SE" baseline="0" dirty="0">
                <a:ea typeface="MS PGothic" charset="0"/>
              </a:rPr>
              <a:t> as </a:t>
            </a:r>
            <a:r>
              <a:rPr lang="sv-SE" baseline="0" dirty="0" err="1">
                <a:ea typeface="MS PGothic" charset="0"/>
              </a:rPr>
              <a:t>that</a:t>
            </a:r>
            <a:r>
              <a:rPr lang="sv-SE" baseline="0" dirty="0">
                <a:ea typeface="MS PGothic" charset="0"/>
              </a:rPr>
              <a:t> </a:t>
            </a:r>
            <a:r>
              <a:rPr lang="sv-SE" baseline="0" dirty="0" err="1">
                <a:ea typeface="MS PGothic" charset="0"/>
              </a:rPr>
              <a:t>of</a:t>
            </a:r>
            <a:r>
              <a:rPr lang="sv-SE" baseline="0" dirty="0">
                <a:ea typeface="MS PGothic" charset="0"/>
              </a:rPr>
              <a:t> a </a:t>
            </a:r>
            <a:r>
              <a:rPr lang="sv-SE" baseline="0" dirty="0" err="1">
                <a:ea typeface="MS PGothic" charset="0"/>
              </a:rPr>
              <a:t>young</a:t>
            </a:r>
            <a:r>
              <a:rPr lang="sv-SE" baseline="0" dirty="0">
                <a:ea typeface="MS PGothic" charset="0"/>
              </a:rPr>
              <a:t> </a:t>
            </a:r>
            <a:r>
              <a:rPr lang="sv-SE" baseline="0" dirty="0" err="1">
                <a:ea typeface="MS PGothic" charset="0"/>
              </a:rPr>
              <a:t>woman</a:t>
            </a:r>
            <a:r>
              <a:rPr lang="sv-SE" baseline="0" dirty="0">
                <a:ea typeface="MS PGothic" charset="0"/>
              </a:rPr>
              <a:t> or </a:t>
            </a:r>
            <a:r>
              <a:rPr lang="sv-SE" baseline="0" dirty="0" err="1">
                <a:ea typeface="MS PGothic" charset="0"/>
              </a:rPr>
              <a:t>that</a:t>
            </a:r>
            <a:r>
              <a:rPr lang="sv-SE" baseline="0" dirty="0">
                <a:ea typeface="MS PGothic" charset="0"/>
              </a:rPr>
              <a:t> </a:t>
            </a:r>
            <a:r>
              <a:rPr lang="sv-SE" baseline="0" dirty="0" err="1">
                <a:ea typeface="MS PGothic" charset="0"/>
              </a:rPr>
              <a:t>of</a:t>
            </a:r>
            <a:r>
              <a:rPr lang="sv-SE" baseline="0" dirty="0">
                <a:ea typeface="MS PGothic" charset="0"/>
              </a:rPr>
              <a:t> an old </a:t>
            </a:r>
            <a:r>
              <a:rPr lang="sv-SE" baseline="0" dirty="0" err="1">
                <a:ea typeface="MS PGothic" charset="0"/>
              </a:rPr>
              <a:t>woman</a:t>
            </a:r>
            <a:r>
              <a:rPr lang="sv-SE" baseline="0" dirty="0">
                <a:ea typeface="MS PGothic" charset="0"/>
              </a:rPr>
              <a:t>.  The problem is </a:t>
            </a:r>
            <a:r>
              <a:rPr lang="sv-SE" baseline="0" dirty="0" err="1">
                <a:ea typeface="MS PGothic" charset="0"/>
              </a:rPr>
              <a:t>that</a:t>
            </a:r>
            <a:r>
              <a:rPr lang="sv-SE" baseline="0" dirty="0">
                <a:ea typeface="MS PGothic" charset="0"/>
              </a:rPr>
              <a:t> </a:t>
            </a:r>
            <a:r>
              <a:rPr lang="sv-SE" baseline="0" dirty="0" err="1">
                <a:ea typeface="MS PGothic" charset="0"/>
              </a:rPr>
              <a:t>we</a:t>
            </a:r>
            <a:r>
              <a:rPr lang="sv-SE" baseline="0" dirty="0">
                <a:ea typeface="MS PGothic" charset="0"/>
              </a:rPr>
              <a:t> </a:t>
            </a:r>
            <a:r>
              <a:rPr lang="sv-SE" baseline="0" dirty="0" err="1">
                <a:ea typeface="MS PGothic" charset="0"/>
              </a:rPr>
              <a:t>can</a:t>
            </a:r>
            <a:r>
              <a:rPr lang="sv-SE" baseline="0" dirty="0">
                <a:ea typeface="MS PGothic" charset="0"/>
              </a:rPr>
              <a:t> </a:t>
            </a:r>
            <a:r>
              <a:rPr lang="sv-SE" baseline="0" dirty="0" err="1">
                <a:ea typeface="MS PGothic" charset="0"/>
              </a:rPr>
              <a:t>only</a:t>
            </a:r>
            <a:r>
              <a:rPr lang="sv-SE" baseline="0" dirty="0">
                <a:ea typeface="MS PGothic" charset="0"/>
              </a:rPr>
              <a:t> </a:t>
            </a:r>
            <a:r>
              <a:rPr lang="sv-SE" baseline="0" dirty="0" err="1">
                <a:ea typeface="MS PGothic" charset="0"/>
              </a:rPr>
              <a:t>see</a:t>
            </a:r>
            <a:r>
              <a:rPr lang="sv-SE" baseline="0" dirty="0">
                <a:ea typeface="MS PGothic" charset="0"/>
              </a:rPr>
              <a:t> </a:t>
            </a:r>
            <a:r>
              <a:rPr lang="sv-SE" baseline="0" dirty="0" err="1">
                <a:ea typeface="MS PGothic" charset="0"/>
              </a:rPr>
              <a:t>one</a:t>
            </a:r>
            <a:r>
              <a:rPr lang="sv-SE" baseline="0" dirty="0">
                <a:ea typeface="MS PGothic" charset="0"/>
              </a:rPr>
              <a:t> interpretation at a </a:t>
            </a:r>
            <a:r>
              <a:rPr lang="sv-SE" baseline="0" dirty="0" err="1">
                <a:ea typeface="MS PGothic" charset="0"/>
              </a:rPr>
              <a:t>time</a:t>
            </a:r>
            <a:r>
              <a:rPr lang="sv-SE" baseline="0" dirty="0">
                <a:ea typeface="MS PGothic" charset="0"/>
              </a:rPr>
              <a:t>.</a:t>
            </a:r>
            <a:endParaRPr lang="sv-SE" dirty="0">
              <a:ea typeface="MS PGothic" charset="0"/>
            </a:endParaRPr>
          </a:p>
        </p:txBody>
      </p:sp>
      <p:sp>
        <p:nvSpPr>
          <p:cNvPr id="58371" name="Platshållare för bildnumm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406CA95-5EF0-D74F-BF5B-4C578C53E90F}" type="slidenum">
              <a:rPr lang="sv-SE" sz="1200"/>
              <a:pPr>
                <a:defRPr/>
              </a:pPr>
              <a:t>17</a:t>
            </a:fld>
            <a:endParaRPr lang="sv-SE"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EA38EA2-AD0E-9408-9D30-1F99F19234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88073-A842-8943-B718-C91A647842B8}"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
        <p:nvSpPr>
          <p:cNvPr id="89090" name="Rectangle 2">
            <a:extLst>
              <a:ext uri="{FF2B5EF4-FFF2-40B4-BE49-F238E27FC236}">
                <a16:creationId xmlns:a16="http://schemas.microsoft.com/office/drawing/2014/main" id="{AEF3C14A-E329-9032-81B7-FF60636F2DB2}"/>
              </a:ext>
            </a:extLst>
          </p:cNvPr>
          <p:cNvSpPr>
            <a:spLocks noGrp="1" noRot="1" noChangeAspect="1" noChangeArrowheads="1" noTextEdit="1"/>
          </p:cNvSpPr>
          <p:nvPr>
            <p:ph type="sldImg"/>
          </p:nvPr>
        </p:nvSpPr>
        <p:spPr>
          <a:xfrm>
            <a:off x="1127125" y="711200"/>
            <a:ext cx="4605338" cy="3454400"/>
          </a:xfrm>
          <a:solidFill>
            <a:srgbClr val="FFFFFF"/>
          </a:solidFill>
          <a:ln/>
        </p:spPr>
      </p:sp>
      <p:sp>
        <p:nvSpPr>
          <p:cNvPr id="89091" name="Rectangle 3">
            <a:extLst>
              <a:ext uri="{FF2B5EF4-FFF2-40B4-BE49-F238E27FC236}">
                <a16:creationId xmlns:a16="http://schemas.microsoft.com/office/drawing/2014/main" id="{782B331F-6292-D50B-1740-3497995EB4E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SE">
              <a:latin typeface="Times" pitchFamily="2" charset="0"/>
            </a:endParaRPr>
          </a:p>
        </p:txBody>
      </p:sp>
    </p:spTree>
    <p:extLst>
      <p:ext uri="{BB962C8B-B14F-4D97-AF65-F5344CB8AC3E}">
        <p14:creationId xmlns:p14="http://schemas.microsoft.com/office/powerpoint/2010/main" val="376858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Platshållare för bildobjekt 1">
            <a:extLst>
              <a:ext uri="{FF2B5EF4-FFF2-40B4-BE49-F238E27FC236}">
                <a16:creationId xmlns:a16="http://schemas.microsoft.com/office/drawing/2014/main" id="{42E2EF73-68F1-63A4-BC4F-AFDDABAF7846}"/>
              </a:ext>
            </a:extLst>
          </p:cNvPr>
          <p:cNvSpPr>
            <a:spLocks noGrp="1" noRot="1" noChangeAspect="1" noChangeArrowheads="1" noTextEdit="1"/>
          </p:cNvSpPr>
          <p:nvPr>
            <p:ph type="sldImg"/>
          </p:nvPr>
        </p:nvSpPr>
        <p:spPr>
          <a:ln/>
        </p:spPr>
      </p:sp>
      <p:sp>
        <p:nvSpPr>
          <p:cNvPr id="153602" name="Platshållare för anteckningar 2">
            <a:extLst>
              <a:ext uri="{FF2B5EF4-FFF2-40B4-BE49-F238E27FC236}">
                <a16:creationId xmlns:a16="http://schemas.microsoft.com/office/drawing/2014/main" id="{32B15581-1785-7F1F-1A47-4DFCCF75D5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So:  what is a diagnostic error?  The Institute of Medicine defines a diagnostic error as </a:t>
            </a:r>
            <a:r>
              <a:rPr lang="sv-SE" altLang="sv-SE"/>
              <a:t>”</a:t>
            </a:r>
            <a:r>
              <a:rPr lang="sv-SE" altLang="en-SE"/>
              <a:t> </a:t>
            </a:r>
            <a:r>
              <a:rPr lang="sv-SE" altLang="sv-SE"/>
              <a:t>”</a:t>
            </a:r>
            <a:r>
              <a:rPr lang="sv-SE" altLang="en-SE"/>
              <a:t>.</a:t>
            </a:r>
          </a:p>
          <a:p>
            <a:endParaRPr lang="sv-SE" altLang="en-SE"/>
          </a:p>
          <a:p>
            <a:r>
              <a:rPr lang="sv-SE" altLang="en-SE"/>
              <a:t>I don</a:t>
            </a:r>
            <a:r>
              <a:rPr lang="sv-SE" altLang="sv-SE"/>
              <a:t>’</a:t>
            </a:r>
            <a:r>
              <a:rPr lang="sv-SE" altLang="en-SE"/>
              <a:t>t feel that this definition is applicable</a:t>
            </a:r>
            <a:r>
              <a:rPr lang="sv-SE" altLang="en-SE" i="1"/>
              <a:t> </a:t>
            </a:r>
            <a:r>
              <a:rPr lang="sv-SE" altLang="en-SE"/>
              <a:t>within the context of Emergency Medicine.</a:t>
            </a:r>
          </a:p>
          <a:p>
            <a:endParaRPr lang="sv-SE" altLang="en-SE"/>
          </a:p>
          <a:p>
            <a:r>
              <a:rPr lang="sv-SE" altLang="en-SE"/>
              <a:t>First of all, we are a the forefront of the diagnostic process.  We have limited time to work-up the patient</a:t>
            </a:r>
          </a:p>
          <a:p>
            <a:endParaRPr lang="sv-SE" altLang="en-SE"/>
          </a:p>
          <a:p>
            <a:r>
              <a:rPr lang="sv-SE" altLang="en-SE"/>
              <a:t>We also have limited information.</a:t>
            </a:r>
          </a:p>
          <a:p>
            <a:endParaRPr lang="sv-SE" altLang="en-SE"/>
          </a:p>
          <a:p>
            <a:r>
              <a:rPr lang="sv-SE" altLang="en-SE"/>
              <a:t>And then there is a hindsight bias issue.  For example, let</a:t>
            </a:r>
            <a:r>
              <a:rPr lang="sv-SE" altLang="sv-SE"/>
              <a:t>’</a:t>
            </a:r>
            <a:r>
              <a:rPr lang="sv-SE" altLang="en-SE"/>
              <a:t>s say I suspect that a patient might have sepsis.  I ordered blood cultures, administer antibiotics and fluids and admit the patient.  5 days later, the treating physicians conclude that  the patient has some obscure vasculitis.  Did I commit a diagnostic error?</a:t>
            </a:r>
          </a:p>
          <a:p>
            <a:endParaRPr lang="sv-SE" altLang="en-SE"/>
          </a:p>
          <a:p>
            <a:r>
              <a:rPr lang="sv-SE" altLang="en-SE"/>
              <a:t>It could even be that the physician suspected pneumonia for the wrong reasons, and that pneumonia ended up being the correct diagnosis.  Was the physician</a:t>
            </a:r>
            <a:r>
              <a:rPr lang="sv-SE" altLang="sv-SE"/>
              <a:t>’</a:t>
            </a:r>
            <a:r>
              <a:rPr lang="sv-SE" altLang="en-SE"/>
              <a:t>s diagnostic process then correct?</a:t>
            </a:r>
          </a:p>
        </p:txBody>
      </p:sp>
      <p:sp>
        <p:nvSpPr>
          <p:cNvPr id="153603" name="Platshållare för bildnummer 3">
            <a:extLst>
              <a:ext uri="{FF2B5EF4-FFF2-40B4-BE49-F238E27FC236}">
                <a16:creationId xmlns:a16="http://schemas.microsoft.com/office/drawing/2014/main" id="{F7AB4C3C-0A6D-F833-0A0C-C7630BE19A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4914F5D-E85E-B240-99A8-92500202F7EC}" type="slidenum">
              <a:rPr lang="sv-SE" altLang="en-SE" sz="1200" smtClean="0"/>
              <a:pPr/>
              <a:t>19</a:t>
            </a:fld>
            <a:endParaRPr lang="sv-SE" altLang="en-S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latshållare för bildobjekt 1">
            <a:extLst>
              <a:ext uri="{FF2B5EF4-FFF2-40B4-BE49-F238E27FC236}">
                <a16:creationId xmlns:a16="http://schemas.microsoft.com/office/drawing/2014/main" id="{D7AECF0A-4205-6310-D834-B6545CAE64AB}"/>
              </a:ext>
            </a:extLst>
          </p:cNvPr>
          <p:cNvSpPr>
            <a:spLocks noGrp="1" noRot="1" noChangeAspect="1" noChangeArrowheads="1" noTextEdit="1"/>
          </p:cNvSpPr>
          <p:nvPr>
            <p:ph type="sldImg"/>
          </p:nvPr>
        </p:nvSpPr>
        <p:spPr>
          <a:ln/>
        </p:spPr>
      </p:sp>
      <p:sp>
        <p:nvSpPr>
          <p:cNvPr id="36866" name="Platshållare för anteckningar 2">
            <a:extLst>
              <a:ext uri="{FF2B5EF4-FFF2-40B4-BE49-F238E27FC236}">
                <a16:creationId xmlns:a16="http://schemas.microsoft.com/office/drawing/2014/main" id="{E827E5E4-10DC-003E-FA84-4C6FACD566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The diagnoses of interest in Emergency Medicine are </a:t>
            </a:r>
            <a:r>
              <a:rPr lang="sv-SE" altLang="sv-SE">
                <a:latin typeface="Times" pitchFamily="2" charset="0"/>
              </a:rPr>
              <a:t>”</a:t>
            </a:r>
            <a:r>
              <a:rPr lang="sv-SE" altLang="ja-JP">
                <a:latin typeface="Times" pitchFamily="2" charset="0"/>
              </a:rPr>
              <a:t>timely diagnoses</a:t>
            </a:r>
            <a:r>
              <a:rPr lang="sv-SE" altLang="sv-SE">
                <a:latin typeface="Times" pitchFamily="2" charset="0"/>
              </a:rPr>
              <a:t>”</a:t>
            </a:r>
            <a:r>
              <a:rPr lang="sv-SE" altLang="ja-JP">
                <a:latin typeface="Times" pitchFamily="2" charset="0"/>
              </a:rPr>
              <a:t>, namely diagnoses whereby treatment within seconds to days impacts on morbidity and mortality</a:t>
            </a:r>
            <a:endParaRPr lang="sv-SE" altLang="en-SE">
              <a:latin typeface="Times" pitchFamily="2" charset="0"/>
            </a:endParaRPr>
          </a:p>
        </p:txBody>
      </p:sp>
      <p:sp>
        <p:nvSpPr>
          <p:cNvPr id="36867" name="Platshållare för bildnummer 3">
            <a:extLst>
              <a:ext uri="{FF2B5EF4-FFF2-40B4-BE49-F238E27FC236}">
                <a16:creationId xmlns:a16="http://schemas.microsoft.com/office/drawing/2014/main" id="{D687689D-31D3-590A-A755-195CBA2436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CF9EA25A-EE25-5C44-AAE5-23F76223ED45}" type="slidenum">
              <a:rPr lang="sv-SE" altLang="en-SE" sz="1200" smtClean="0"/>
              <a:pPr/>
              <a:t>20</a:t>
            </a:fld>
            <a:endParaRPr lang="sv-SE" altLang="en-S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latshållare för bildobjekt 1">
            <a:extLst>
              <a:ext uri="{FF2B5EF4-FFF2-40B4-BE49-F238E27FC236}">
                <a16:creationId xmlns:a16="http://schemas.microsoft.com/office/drawing/2014/main" id="{0BBBA297-7B75-0B3A-F538-402F0FD15871}"/>
              </a:ext>
            </a:extLst>
          </p:cNvPr>
          <p:cNvSpPr>
            <a:spLocks noGrp="1" noRot="1" noChangeAspect="1" noChangeArrowheads="1" noTextEdit="1"/>
          </p:cNvSpPr>
          <p:nvPr>
            <p:ph type="sldImg"/>
          </p:nvPr>
        </p:nvSpPr>
        <p:spPr>
          <a:ln/>
        </p:spPr>
      </p:sp>
      <p:sp>
        <p:nvSpPr>
          <p:cNvPr id="38914" name="Platshållare för anteckningar 2">
            <a:extLst>
              <a:ext uri="{FF2B5EF4-FFF2-40B4-BE49-F238E27FC236}">
                <a16:creationId xmlns:a16="http://schemas.microsoft.com/office/drawing/2014/main" id="{27334D6C-3384-C7D0-7ED8-7ED7DB490B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For example, pulmonary embolism, stroke, active gastrointestinal bleed and sepsis are timely diagnoses.</a:t>
            </a:r>
          </a:p>
          <a:p>
            <a:r>
              <a:rPr lang="sv-SE" altLang="en-SE">
                <a:latin typeface="Times" pitchFamily="2" charset="0"/>
              </a:rPr>
              <a:t>Lung cancer, multiple sclerosis, chronic iron deficiency anemia and rheumatoid arthritis are not timely diagnoses.</a:t>
            </a:r>
          </a:p>
        </p:txBody>
      </p:sp>
      <p:sp>
        <p:nvSpPr>
          <p:cNvPr id="38915" name="Platshållare för bildnummer 3">
            <a:extLst>
              <a:ext uri="{FF2B5EF4-FFF2-40B4-BE49-F238E27FC236}">
                <a16:creationId xmlns:a16="http://schemas.microsoft.com/office/drawing/2014/main" id="{B4A2EEB0-8FF2-A2C2-4D6E-B660D8FDE5E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75E9029-4926-144F-9E6D-3F8C7006D664}" type="slidenum">
              <a:rPr lang="sv-SE" altLang="en-SE" sz="1200" smtClean="0"/>
              <a:pPr/>
              <a:t>21</a:t>
            </a:fld>
            <a:endParaRPr lang="sv-SE" altLang="en-SE"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Platshållare för bildobjekt 1">
            <a:extLst>
              <a:ext uri="{FF2B5EF4-FFF2-40B4-BE49-F238E27FC236}">
                <a16:creationId xmlns:a16="http://schemas.microsoft.com/office/drawing/2014/main" id="{78EF4544-90D6-6ED5-59CD-CACABFDFF2CD}"/>
              </a:ext>
            </a:extLst>
          </p:cNvPr>
          <p:cNvSpPr>
            <a:spLocks noGrp="1" noRot="1" noChangeAspect="1" noChangeArrowheads="1" noTextEdit="1"/>
          </p:cNvSpPr>
          <p:nvPr>
            <p:ph type="sldImg"/>
          </p:nvPr>
        </p:nvSpPr>
        <p:spPr>
          <a:ln/>
        </p:spPr>
      </p:sp>
      <p:sp>
        <p:nvSpPr>
          <p:cNvPr id="53250" name="Platshållare för anteckningar 2">
            <a:extLst>
              <a:ext uri="{FF2B5EF4-FFF2-40B4-BE49-F238E27FC236}">
                <a16:creationId xmlns:a16="http://schemas.microsoft.com/office/drawing/2014/main" id="{0D8FA79E-8B9F-5E17-6968-C58FA6616C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
        <p:nvSpPr>
          <p:cNvPr id="53251" name="Platshållare för bildnummer 3">
            <a:extLst>
              <a:ext uri="{FF2B5EF4-FFF2-40B4-BE49-F238E27FC236}">
                <a16:creationId xmlns:a16="http://schemas.microsoft.com/office/drawing/2014/main" id="{39392B90-9A74-7911-47CC-FD45C19941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7EF7451-DE4B-B248-8323-08757DF9ED65}" type="slidenum">
              <a:rPr lang="sv-SE" altLang="en-SE" sz="1200" smtClean="0"/>
              <a:pPr/>
              <a:t>22</a:t>
            </a:fld>
            <a:endParaRPr lang="sv-SE" altLang="en-SE"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latshållare för bildobjekt 1">
            <a:extLst>
              <a:ext uri="{FF2B5EF4-FFF2-40B4-BE49-F238E27FC236}">
                <a16:creationId xmlns:a16="http://schemas.microsoft.com/office/drawing/2014/main" id="{E33A830F-19F8-A30C-5396-D4A6A07C36E7}"/>
              </a:ext>
            </a:extLst>
          </p:cNvPr>
          <p:cNvSpPr>
            <a:spLocks noGrp="1" noRot="1" noChangeAspect="1" noChangeArrowheads="1" noTextEdit="1"/>
          </p:cNvSpPr>
          <p:nvPr>
            <p:ph type="sldImg"/>
          </p:nvPr>
        </p:nvSpPr>
        <p:spPr>
          <a:ln/>
        </p:spPr>
      </p:sp>
      <p:sp>
        <p:nvSpPr>
          <p:cNvPr id="55298" name="Platshållare för anteckningar 2">
            <a:extLst>
              <a:ext uri="{FF2B5EF4-FFF2-40B4-BE49-F238E27FC236}">
                <a16:creationId xmlns:a16="http://schemas.microsoft.com/office/drawing/2014/main" id="{F292F337-3E55-DA50-A5E8-12BB50BD6B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Det finns visst övriga allvarliga diagnoser som kan orsaka bröstsmärta, t ex övertrycks pneumothorax, esofagusruptur, ventrikeltakykardi.  Men man upptäcker oftast dessa diagnoser när man inhämtar sin data (t ex VT på EKG är ganska uppenbart).  Det finns åt andra sidan diagnoser som kan presenteras på ett mer subtilt sätt och där det finns en risk för att missa diagnosen pga </a:t>
            </a:r>
            <a:r>
              <a:rPr lang="sv-SE" altLang="sv-SE">
                <a:latin typeface="Times" pitchFamily="2" charset="0"/>
              </a:rPr>
              <a:t>”</a:t>
            </a:r>
            <a:r>
              <a:rPr lang="sv-SE" altLang="ja-JP">
                <a:latin typeface="Times" pitchFamily="2" charset="0"/>
              </a:rPr>
              <a:t>premature closure.</a:t>
            </a:r>
            <a:r>
              <a:rPr lang="sv-SE" altLang="sv-SE">
                <a:latin typeface="Times" pitchFamily="2" charset="0"/>
              </a:rPr>
              <a:t>”</a:t>
            </a:r>
            <a:r>
              <a:rPr lang="sv-SE" altLang="ja-JP">
                <a:latin typeface="Times" pitchFamily="2" charset="0"/>
              </a:rPr>
              <a:t>  Det är dessa som man bör överväga på ett medvetet sätt och som ingår i listan som finns på checklistkompendium.</a:t>
            </a:r>
            <a:endParaRPr lang="sv-SE" altLang="en-SE">
              <a:latin typeface="Times" pitchFamily="2" charset="0"/>
            </a:endParaRPr>
          </a:p>
        </p:txBody>
      </p:sp>
      <p:sp>
        <p:nvSpPr>
          <p:cNvPr id="55299" name="Platshållare för bildnummer 3">
            <a:extLst>
              <a:ext uri="{FF2B5EF4-FFF2-40B4-BE49-F238E27FC236}">
                <a16:creationId xmlns:a16="http://schemas.microsoft.com/office/drawing/2014/main" id="{1675D872-CAEC-173F-17A3-7F32281DCC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913F6E0-A4E3-C743-8EA4-83B60BD7B375}" type="slidenum">
              <a:rPr lang="sv-SE" altLang="en-SE" sz="1200" smtClean="0"/>
              <a:pPr/>
              <a:t>23</a:t>
            </a:fld>
            <a:endParaRPr lang="sv-SE" altLang="en-S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 2015, the </a:t>
            </a:r>
            <a:r>
              <a:rPr lang="sv-SE" dirty="0" err="1"/>
              <a:t>Institute</a:t>
            </a:r>
            <a:r>
              <a:rPr lang="sv-SE" baseline="0" dirty="0"/>
              <a:t> </a:t>
            </a:r>
            <a:r>
              <a:rPr lang="sv-SE" baseline="0" dirty="0" err="1"/>
              <a:t>of</a:t>
            </a:r>
            <a:r>
              <a:rPr lang="sv-SE" baseline="0" dirty="0"/>
              <a:t> Medicine </a:t>
            </a:r>
            <a:r>
              <a:rPr lang="sv-SE" baseline="0" dirty="0" err="1"/>
              <a:t>published</a:t>
            </a:r>
            <a:r>
              <a:rPr lang="sv-SE" baseline="0" dirty="0"/>
              <a:t> ”</a:t>
            </a:r>
            <a:r>
              <a:rPr lang="sv-SE" baseline="0" dirty="0" err="1"/>
              <a:t>Improving</a:t>
            </a:r>
            <a:r>
              <a:rPr lang="sv-SE" baseline="0" dirty="0"/>
              <a:t> </a:t>
            </a:r>
            <a:r>
              <a:rPr lang="sv-SE" baseline="0" dirty="0" err="1"/>
              <a:t>Diagnosis</a:t>
            </a:r>
            <a:r>
              <a:rPr lang="sv-SE" baseline="0" dirty="0"/>
              <a:t> in Health Care” to </a:t>
            </a:r>
            <a:r>
              <a:rPr lang="sv-SE" baseline="0" dirty="0" err="1"/>
              <a:t>emphasize</a:t>
            </a:r>
            <a:r>
              <a:rPr lang="sv-SE" baseline="0" dirty="0"/>
              <a:t> the </a:t>
            </a:r>
            <a:r>
              <a:rPr lang="sv-SE" baseline="0" dirty="0" err="1"/>
              <a:t>importance</a:t>
            </a:r>
            <a:r>
              <a:rPr lang="sv-SE" baseline="0" dirty="0"/>
              <a:t> </a:t>
            </a:r>
            <a:r>
              <a:rPr lang="sv-SE" baseline="0" dirty="0" err="1"/>
              <a:t>of</a:t>
            </a:r>
            <a:r>
              <a:rPr lang="sv-SE" baseline="0" dirty="0"/>
              <a:t> </a:t>
            </a:r>
            <a:r>
              <a:rPr lang="sv-SE" baseline="0" dirty="0" err="1"/>
              <a:t>getting</a:t>
            </a:r>
            <a:r>
              <a:rPr lang="sv-SE" baseline="0" dirty="0"/>
              <a:t> the </a:t>
            </a:r>
            <a:r>
              <a:rPr lang="sv-SE" baseline="0" dirty="0" err="1"/>
              <a:t>diagnosis</a:t>
            </a:r>
            <a:r>
              <a:rPr lang="sv-SE" baseline="0" dirty="0"/>
              <a:t> right and the </a:t>
            </a:r>
            <a:r>
              <a:rPr lang="sv-SE" baseline="0" dirty="0" err="1"/>
              <a:t>impact</a:t>
            </a:r>
            <a:r>
              <a:rPr lang="sv-SE" baseline="0" dirty="0"/>
              <a:t> </a:t>
            </a:r>
            <a:r>
              <a:rPr lang="sv-SE" baseline="0" dirty="0" err="1"/>
              <a:t>of</a:t>
            </a:r>
            <a:r>
              <a:rPr lang="sv-SE" baseline="0" dirty="0"/>
              <a:t> </a:t>
            </a:r>
            <a:r>
              <a:rPr lang="sv-SE" baseline="0" dirty="0" err="1"/>
              <a:t>diagnostic</a:t>
            </a:r>
            <a:r>
              <a:rPr lang="sv-SE" baseline="0" dirty="0"/>
              <a:t> </a:t>
            </a:r>
            <a:r>
              <a:rPr lang="sv-SE" baseline="0" dirty="0" err="1"/>
              <a:t>errors</a:t>
            </a:r>
            <a:r>
              <a:rPr lang="sv-SE" baseline="0" dirty="0"/>
              <a:t>.</a:t>
            </a:r>
          </a:p>
          <a:p>
            <a:pPr marL="0" indent="0">
              <a:buNone/>
            </a:pPr>
            <a:r>
              <a:rPr lang="en-SE" dirty="0"/>
              <a:t>They argue that diagnostic errors have represented a “blind spot in the delivery of quality health care” and “</a:t>
            </a:r>
            <a:r>
              <a:rPr lang="en-GB" dirty="0"/>
              <a:t>c</a:t>
            </a:r>
            <a:r>
              <a:rPr lang="en-SE" dirty="0"/>
              <a:t>ontinue to harm an unacceptable number of patients”</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7E02D-CD42-2040-9B01-FC49B6110B00}" type="slidenum">
              <a:rPr kumimoji="0" lang="sv-SE" sz="1200" b="0" i="0" u="none" strike="noStrike" kern="1200" cap="none" spc="0" normalizeH="0" baseline="0" noProof="0" smtClean="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sv-SE"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71088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Platshållare för bildobjekt 1">
            <a:extLst>
              <a:ext uri="{FF2B5EF4-FFF2-40B4-BE49-F238E27FC236}">
                <a16:creationId xmlns:a16="http://schemas.microsoft.com/office/drawing/2014/main" id="{88C7DA30-C59F-5DE7-58B4-DAFB75A97653}"/>
              </a:ext>
            </a:extLst>
          </p:cNvPr>
          <p:cNvSpPr>
            <a:spLocks noGrp="1" noRot="1" noChangeAspect="1" noChangeArrowheads="1" noTextEdit="1"/>
          </p:cNvSpPr>
          <p:nvPr>
            <p:ph type="sldImg"/>
          </p:nvPr>
        </p:nvSpPr>
        <p:spPr>
          <a:ln/>
        </p:spPr>
      </p:sp>
      <p:sp>
        <p:nvSpPr>
          <p:cNvPr id="155650" name="Platshållare för anteckningar 2">
            <a:extLst>
              <a:ext uri="{FF2B5EF4-FFF2-40B4-BE49-F238E27FC236}">
                <a16:creationId xmlns:a16="http://schemas.microsoft.com/office/drawing/2014/main" id="{3137794F-5B75-3F3D-9C4A-BEEA0A5ED7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Finally, all of us in medicine ought to be concerned about the risks of over-investigation and over-treatment.</a:t>
            </a:r>
          </a:p>
          <a:p>
            <a:endParaRPr lang="sv-SE" altLang="en-SE"/>
          </a:p>
          <a:p>
            <a:r>
              <a:rPr lang="sv-SE" altLang="en-SE"/>
              <a:t>Over-investigations harm patients and waste valuable health care resources.</a:t>
            </a:r>
          </a:p>
          <a:p>
            <a:endParaRPr lang="sv-SE" altLang="en-SE"/>
          </a:p>
          <a:p>
            <a:r>
              <a:rPr lang="sv-SE" altLang="en-SE"/>
              <a:t>The Institute of Medicine definition of diagnostic error does not address over-investigation, which is the flip-side of the diagnostic error coin.</a:t>
            </a:r>
          </a:p>
        </p:txBody>
      </p:sp>
      <p:sp>
        <p:nvSpPr>
          <p:cNvPr id="155651" name="Platshållare för bildnummer 3">
            <a:extLst>
              <a:ext uri="{FF2B5EF4-FFF2-40B4-BE49-F238E27FC236}">
                <a16:creationId xmlns:a16="http://schemas.microsoft.com/office/drawing/2014/main" id="{7EB02A79-7832-C8B1-8A4E-B198CC9076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47319C13-A168-8B40-A9A6-0A534989BA80}" type="slidenum">
              <a:rPr lang="sv-SE" altLang="en-SE" sz="1200" smtClean="0"/>
              <a:pPr/>
              <a:t>24</a:t>
            </a:fld>
            <a:endParaRPr lang="sv-SE" altLang="en-SE"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tshållare för bildobjekt 1">
            <a:extLst>
              <a:ext uri="{FF2B5EF4-FFF2-40B4-BE49-F238E27FC236}">
                <a16:creationId xmlns:a16="http://schemas.microsoft.com/office/drawing/2014/main" id="{81DEF421-6C4C-8504-FCB2-1BDE8F77FC12}"/>
              </a:ext>
            </a:extLst>
          </p:cNvPr>
          <p:cNvSpPr>
            <a:spLocks noGrp="1" noRot="1" noChangeAspect="1" noChangeArrowheads="1" noTextEdit="1"/>
          </p:cNvSpPr>
          <p:nvPr>
            <p:ph type="sldImg"/>
          </p:nvPr>
        </p:nvSpPr>
        <p:spPr>
          <a:ln/>
        </p:spPr>
      </p:sp>
      <p:sp>
        <p:nvSpPr>
          <p:cNvPr id="40962" name="Platshållare för anteckningar 2">
            <a:extLst>
              <a:ext uri="{FF2B5EF4-FFF2-40B4-BE49-F238E27FC236}">
                <a16:creationId xmlns:a16="http://schemas.microsoft.com/office/drawing/2014/main" id="{0CEC3AD2-9604-B028-2068-EA9B916717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Photo:  Massachusetts Medical Society</a:t>
            </a:r>
          </a:p>
        </p:txBody>
      </p:sp>
      <p:sp>
        <p:nvSpPr>
          <p:cNvPr id="40963" name="Platshållare för bildnummer 3">
            <a:extLst>
              <a:ext uri="{FF2B5EF4-FFF2-40B4-BE49-F238E27FC236}">
                <a16:creationId xmlns:a16="http://schemas.microsoft.com/office/drawing/2014/main" id="{624DC063-871C-067F-43B0-3211F3F99B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427460-157A-0246-990B-8A39AF9B0D0B}"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309998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a:t>
            </a:r>
            <a:r>
              <a:rPr lang="sv-SE" baseline="0" dirty="0"/>
              <a:t> </a:t>
            </a:r>
            <a:r>
              <a:rPr lang="sv-SE" baseline="0" dirty="0" err="1"/>
              <a:t>think</a:t>
            </a:r>
            <a:r>
              <a:rPr lang="sv-SE" baseline="0" dirty="0"/>
              <a:t> a </a:t>
            </a:r>
            <a:r>
              <a:rPr lang="sv-SE" baseline="0" dirty="0" err="1"/>
              <a:t>more</a:t>
            </a:r>
            <a:r>
              <a:rPr lang="sv-SE" baseline="0" dirty="0"/>
              <a:t> </a:t>
            </a:r>
            <a:r>
              <a:rPr lang="sv-SE" baseline="0" dirty="0" err="1"/>
              <a:t>suitable</a:t>
            </a:r>
            <a:r>
              <a:rPr lang="sv-SE" baseline="0" dirty="0"/>
              <a:t> definition </a:t>
            </a:r>
            <a:r>
              <a:rPr lang="sv-SE" baseline="0" dirty="0" err="1"/>
              <a:t>of</a:t>
            </a:r>
            <a:r>
              <a:rPr lang="sv-SE" baseline="0" dirty="0"/>
              <a:t> </a:t>
            </a:r>
            <a:r>
              <a:rPr lang="sv-SE" baseline="0" dirty="0" err="1"/>
              <a:t>diagnostic</a:t>
            </a:r>
            <a:r>
              <a:rPr lang="sv-SE" baseline="0" dirty="0"/>
              <a:t> </a:t>
            </a:r>
            <a:r>
              <a:rPr lang="sv-SE" baseline="0" dirty="0" err="1"/>
              <a:t>error</a:t>
            </a:r>
            <a:r>
              <a:rPr lang="sv-SE" baseline="0" dirty="0"/>
              <a:t> in </a:t>
            </a:r>
            <a:r>
              <a:rPr lang="sv-SE" baseline="0" dirty="0" err="1"/>
              <a:t>Emergency</a:t>
            </a:r>
            <a:r>
              <a:rPr lang="sv-SE" baseline="0" dirty="0"/>
              <a:t> Medicine </a:t>
            </a:r>
            <a:r>
              <a:rPr lang="sv-SE" baseline="0" dirty="0" err="1"/>
              <a:t>would</a:t>
            </a:r>
            <a:r>
              <a:rPr lang="sv-SE" baseline="0" dirty="0"/>
              <a:t> be:  ” ”</a:t>
            </a:r>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27</a:t>
            </a:fld>
            <a:endParaRPr lang="sv-SE"/>
          </a:p>
        </p:txBody>
      </p:sp>
    </p:spTree>
    <p:extLst>
      <p:ext uri="{BB962C8B-B14F-4D97-AF65-F5344CB8AC3E}">
        <p14:creationId xmlns:p14="http://schemas.microsoft.com/office/powerpoint/2010/main" val="13659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28013F1C-36D0-F99F-C012-17F576EB45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F17557B-4CA3-4944-8246-9971833D2B8E}" type="slidenum">
              <a:rPr lang="sv-SE" altLang="en-SE" sz="1200" smtClean="0"/>
              <a:pPr/>
              <a:t>28</a:t>
            </a:fld>
            <a:endParaRPr lang="sv-SE" altLang="en-SE" sz="1200"/>
          </a:p>
        </p:txBody>
      </p:sp>
      <p:sp>
        <p:nvSpPr>
          <p:cNvPr id="157698" name="Rectangle 2">
            <a:extLst>
              <a:ext uri="{FF2B5EF4-FFF2-40B4-BE49-F238E27FC236}">
                <a16:creationId xmlns:a16="http://schemas.microsoft.com/office/drawing/2014/main" id="{F0143F98-E04A-881E-EC7B-946889656155}"/>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184ECC37-A631-F20D-6968-9599BCCAA8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4EED883-E49F-B8F4-C4AC-639A5C5ACF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EE10839-1935-DD48-84B2-7018A8D04B31}" type="slidenum">
              <a:rPr lang="sv-SE" altLang="en-SE" sz="1200" smtClean="0"/>
              <a:pPr/>
              <a:t>29</a:t>
            </a:fld>
            <a:endParaRPr lang="sv-SE" altLang="en-SE" sz="1200"/>
          </a:p>
        </p:txBody>
      </p:sp>
      <p:sp>
        <p:nvSpPr>
          <p:cNvPr id="49154" name="Rectangle 2">
            <a:extLst>
              <a:ext uri="{FF2B5EF4-FFF2-40B4-BE49-F238E27FC236}">
                <a16:creationId xmlns:a16="http://schemas.microsoft.com/office/drawing/2014/main" id="{0EC1CEEC-4477-321A-9148-148642589913}"/>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49155" name="Rectangle 3">
            <a:extLst>
              <a:ext uri="{FF2B5EF4-FFF2-40B4-BE49-F238E27FC236}">
                <a16:creationId xmlns:a16="http://schemas.microsoft.com/office/drawing/2014/main" id="{A74D6744-AA18-45CF-8975-ADC60E66CD2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sv-SE" altLang="en-SE">
              <a:latin typeface="Times"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derive our pre-test probability by knowing the prevalence of a condition in our patient population.</a:t>
            </a:r>
          </a:p>
          <a:p>
            <a:r>
              <a:rPr lang="en-GB" dirty="0"/>
              <a:t>If I meet an elderly smoker who presents coughing blood, I think lung cancer.</a:t>
            </a:r>
          </a:p>
          <a:p>
            <a:r>
              <a:rPr lang="en-GB" dirty="0"/>
              <a:t>If I’m working in Pakistan and meet a young patient coughing blood, I think Tuberculosis.</a:t>
            </a:r>
          </a:p>
          <a:p>
            <a:endParaRPr lang="en-GB" dirty="0"/>
          </a:p>
          <a:p>
            <a:r>
              <a:rPr lang="en-GB" dirty="0"/>
              <a:t>We also take into consideration risk factors.  The COVID pandemic is an on-going exercise in Bayesian reasoning.  There was a brief period when a travel history to Italy or China was relevant when determining the likelihood of COVID.</a:t>
            </a:r>
          </a:p>
        </p:txBody>
      </p:sp>
      <p:sp>
        <p:nvSpPr>
          <p:cNvPr id="4" name="Slide Number Placeholder 3"/>
          <p:cNvSpPr>
            <a:spLocks noGrp="1"/>
          </p:cNvSpPr>
          <p:nvPr>
            <p:ph type="sldNum" sz="quarter" idx="5"/>
          </p:nvPr>
        </p:nvSpPr>
        <p:spPr/>
        <p:txBody>
          <a:bodyPr/>
          <a:lstStyle/>
          <a:p>
            <a:pPr>
              <a:defRPr/>
            </a:pPr>
            <a:fld id="{F737E02D-CD42-2040-9B01-FC49B6110B00}" type="slidenum">
              <a:rPr lang="sv-SE" smtClean="0"/>
              <a:pPr>
                <a:defRPr/>
              </a:pPr>
              <a:t>30</a:t>
            </a:fld>
            <a:endParaRPr lang="sv-SE"/>
          </a:p>
        </p:txBody>
      </p:sp>
    </p:spTree>
    <p:extLst>
      <p:ext uri="{BB962C8B-B14F-4D97-AF65-F5344CB8AC3E}">
        <p14:creationId xmlns:p14="http://schemas.microsoft.com/office/powerpoint/2010/main" val="52522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03B71D49-EE08-69E2-027F-0A4C286851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B088B4C-9141-EB40-8510-BAB0D2C7A376}" type="slidenum">
              <a:rPr lang="sv-SE" altLang="en-SE" sz="1200" smtClean="0"/>
              <a:pPr/>
              <a:t>31</a:t>
            </a:fld>
            <a:endParaRPr lang="sv-SE" altLang="en-SE" sz="1200"/>
          </a:p>
        </p:txBody>
      </p:sp>
      <p:sp>
        <p:nvSpPr>
          <p:cNvPr id="59394" name="Rectangle 2">
            <a:extLst>
              <a:ext uri="{FF2B5EF4-FFF2-40B4-BE49-F238E27FC236}">
                <a16:creationId xmlns:a16="http://schemas.microsoft.com/office/drawing/2014/main" id="{B1403ED6-80F8-8D91-6926-F57CF4BF362F}"/>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CD1FF368-2DA8-BEC7-E714-BB8660045D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AB36B496-3401-FCA9-F541-790B885D18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E4FCAA99-49FB-DB48-AF71-EF3BA80BD2FF}" type="slidenum">
              <a:rPr lang="sv-SE" altLang="en-SE" sz="1200" smtClean="0"/>
              <a:pPr/>
              <a:t>32</a:t>
            </a:fld>
            <a:endParaRPr lang="sv-SE" altLang="en-SE" sz="1200"/>
          </a:p>
        </p:txBody>
      </p:sp>
      <p:sp>
        <p:nvSpPr>
          <p:cNvPr id="51202" name="Rectangle 2">
            <a:extLst>
              <a:ext uri="{FF2B5EF4-FFF2-40B4-BE49-F238E27FC236}">
                <a16:creationId xmlns:a16="http://schemas.microsoft.com/office/drawing/2014/main" id="{0A9CBCC7-46E2-ECAA-BF5A-A20819A3DC14}"/>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51203" name="Rectangle 3">
            <a:extLst>
              <a:ext uri="{FF2B5EF4-FFF2-40B4-BE49-F238E27FC236}">
                <a16:creationId xmlns:a16="http://schemas.microsoft.com/office/drawing/2014/main" id="{D8C07CA8-884A-8C68-9559-742F849F120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sv-SE" altLang="en-SE">
              <a:latin typeface="Times" pitchFamily="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tshållare för bildobjekt 1">
            <a:extLst>
              <a:ext uri="{FF2B5EF4-FFF2-40B4-BE49-F238E27FC236}">
                <a16:creationId xmlns:a16="http://schemas.microsoft.com/office/drawing/2014/main" id="{3816A596-C300-ADFD-94D6-CB5C49C87876}"/>
              </a:ext>
            </a:extLst>
          </p:cNvPr>
          <p:cNvSpPr>
            <a:spLocks noGrp="1" noRot="1" noChangeAspect="1" noChangeArrowheads="1" noTextEdit="1"/>
          </p:cNvSpPr>
          <p:nvPr>
            <p:ph type="sldImg"/>
          </p:nvPr>
        </p:nvSpPr>
        <p:spPr>
          <a:ln/>
        </p:spPr>
      </p:sp>
      <p:sp>
        <p:nvSpPr>
          <p:cNvPr id="44034" name="Platshållare för anteckningar 2">
            <a:extLst>
              <a:ext uri="{FF2B5EF4-FFF2-40B4-BE49-F238E27FC236}">
                <a16:creationId xmlns:a16="http://schemas.microsoft.com/office/drawing/2014/main" id="{B01CC3D1-BB38-4E64-24BB-BBDE4ADD8FD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Det finns många artiklar som redovisar för hur anamnes, status och övriga prov påverkar diagnosens sannolikhet, bland annat en artikelserie i JAMA som heter </a:t>
            </a:r>
            <a:r>
              <a:rPr lang="sv-SE" altLang="sv-SE">
                <a:latin typeface="Times" pitchFamily="2" charset="0"/>
              </a:rPr>
              <a:t>”</a:t>
            </a:r>
            <a:r>
              <a:rPr lang="sv-SE" altLang="en-SE">
                <a:latin typeface="Times" pitchFamily="2" charset="0"/>
              </a:rPr>
              <a:t>The Rational Clinical Examination.</a:t>
            </a:r>
            <a:r>
              <a:rPr lang="sv-SE" altLang="sv-SE">
                <a:latin typeface="Times" pitchFamily="2" charset="0"/>
              </a:rPr>
              <a:t>”</a:t>
            </a:r>
            <a:r>
              <a:rPr lang="sv-SE" altLang="en-SE">
                <a:latin typeface="Times" pitchFamily="2" charset="0"/>
              </a:rPr>
              <a:t>  Det finns artiklar om lungemboli, aortadissektion . . . </a:t>
            </a:r>
          </a:p>
        </p:txBody>
      </p:sp>
      <p:sp>
        <p:nvSpPr>
          <p:cNvPr id="44035" name="Platshållare för bildnummer 3">
            <a:extLst>
              <a:ext uri="{FF2B5EF4-FFF2-40B4-BE49-F238E27FC236}">
                <a16:creationId xmlns:a16="http://schemas.microsoft.com/office/drawing/2014/main" id="{8BD52351-2B33-FAA4-A9CE-DC91CADC76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AAAAA87A-43B5-1146-BC00-1F36AF713975}" type="slidenum">
              <a:rPr lang="sv-SE" altLang="en-SE" sz="1200" smtClean="0"/>
              <a:pPr/>
              <a:t>33</a:t>
            </a:fld>
            <a:endParaRPr lang="sv-SE" altLang="en-SE"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6E031EE0-42B8-EF23-C983-7F1D9F4406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7654BF5-A0E2-DE45-BD41-056AEF34F319}" type="slidenum">
              <a:rPr lang="sv-SE" altLang="en-SE" sz="1200" smtClean="0"/>
              <a:pPr/>
              <a:t>35</a:t>
            </a:fld>
            <a:endParaRPr lang="sv-SE" altLang="en-SE" sz="1200"/>
          </a:p>
        </p:txBody>
      </p:sp>
      <p:sp>
        <p:nvSpPr>
          <p:cNvPr id="47106" name="Rectangle 2">
            <a:extLst>
              <a:ext uri="{FF2B5EF4-FFF2-40B4-BE49-F238E27FC236}">
                <a16:creationId xmlns:a16="http://schemas.microsoft.com/office/drawing/2014/main" id="{B2FC2FF1-A9A9-0183-501C-381EA130ADF5}"/>
              </a:ext>
            </a:extLst>
          </p:cNvPr>
          <p:cNvSpPr>
            <a:spLocks noGrp="1" noRot="1" noChangeAspect="1" noChangeArrowheads="1" noTextEdit="1"/>
          </p:cNvSpPr>
          <p:nvPr>
            <p:ph type="sldImg"/>
          </p:nvPr>
        </p:nvSpPr>
        <p:spPr>
          <a:solidFill>
            <a:srgbClr val="FFFFFF"/>
          </a:solidFill>
          <a:ln/>
        </p:spPr>
      </p:sp>
      <p:sp>
        <p:nvSpPr>
          <p:cNvPr id="406531" name="Rectangle 3">
            <a:extLst>
              <a:ext uri="{FF2B5EF4-FFF2-40B4-BE49-F238E27FC236}">
                <a16:creationId xmlns:a16="http://schemas.microsoft.com/office/drawing/2014/main" id="{4B92BB1E-0889-D23C-95B8-A4BA56DA0AF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Platshållare för bildobjekt 1">
            <a:extLst>
              <a:ext uri="{FF2B5EF4-FFF2-40B4-BE49-F238E27FC236}">
                <a16:creationId xmlns:a16="http://schemas.microsoft.com/office/drawing/2014/main" id="{4F6D7300-1819-7B85-05CB-7566339281A3}"/>
              </a:ext>
            </a:extLst>
          </p:cNvPr>
          <p:cNvSpPr>
            <a:spLocks noGrp="1" noRot="1" noChangeAspect="1" noChangeArrowheads="1" noTextEdit="1"/>
          </p:cNvSpPr>
          <p:nvPr>
            <p:ph type="sldImg"/>
          </p:nvPr>
        </p:nvSpPr>
        <p:spPr>
          <a:ln/>
        </p:spPr>
      </p:sp>
      <p:sp>
        <p:nvSpPr>
          <p:cNvPr id="146434" name="Platshållare för anteckningar 2">
            <a:extLst>
              <a:ext uri="{FF2B5EF4-FFF2-40B4-BE49-F238E27FC236}">
                <a16:creationId xmlns:a16="http://schemas.microsoft.com/office/drawing/2014/main" id="{40F5EFA0-D200-F28F-0894-60D66D6FA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dirty="0"/>
              <a:t>“</a:t>
            </a:r>
            <a:r>
              <a:rPr lang="en-US" altLang="en-SE" dirty="0"/>
              <a:t>the majority of errors that do occur result, at least in part, from the individual doctor</a:t>
            </a:r>
            <a:r>
              <a:rPr lang="en-US" altLang="sv-SE" dirty="0"/>
              <a:t>’</a:t>
            </a:r>
            <a:r>
              <a:rPr lang="en-US" altLang="en-SE" dirty="0"/>
              <a:t>s cognitive processes" </a:t>
            </a:r>
            <a:r>
              <a:rPr lang="is-IS" altLang="en-SE" dirty="0"/>
              <a:t>{Norman, 2010 #2502}, citing {Graber, 2005 #90}.</a:t>
            </a:r>
          </a:p>
          <a:p>
            <a:endParaRPr lang="is-IS" altLang="en-SE" dirty="0"/>
          </a:p>
          <a:p>
            <a:r>
              <a:rPr lang="is-IS" altLang="en-SE" dirty="0"/>
              <a:t>Photo:  Brain concept (stock illustration) Credit:  pholamaiphoto / Fotolia</a:t>
            </a:r>
          </a:p>
          <a:p>
            <a:endParaRPr lang="is-IS" altLang="en-SE" dirty="0"/>
          </a:p>
          <a:p>
            <a:endParaRPr lang="sv-SE" altLang="en-SE" dirty="0"/>
          </a:p>
        </p:txBody>
      </p:sp>
      <p:sp>
        <p:nvSpPr>
          <p:cNvPr id="146435" name="Platshållare för bildnummer 3">
            <a:extLst>
              <a:ext uri="{FF2B5EF4-FFF2-40B4-BE49-F238E27FC236}">
                <a16:creationId xmlns:a16="http://schemas.microsoft.com/office/drawing/2014/main" id="{CB265006-14D1-2A02-22E7-0FE9445920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7E5BB03-E129-4A4F-B037-A98870D33172}" type="slidenum">
              <a:rPr lang="sv-SE" altLang="en-SE" sz="1200" smtClean="0"/>
              <a:pPr/>
              <a:t>3</a:t>
            </a:fld>
            <a:endParaRPr lang="sv-SE" altLang="en-SE"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92C3-71E3-A3CA-398A-735961032058}"/>
            </a:ext>
          </a:extLst>
        </p:cNvPr>
        <p:cNvGrpSpPr/>
        <p:nvPr/>
      </p:nvGrpSpPr>
      <p:grpSpPr>
        <a:xfrm>
          <a:off x="0" y="0"/>
          <a:ext cx="0" cy="0"/>
          <a:chOff x="0" y="0"/>
          <a:chExt cx="0" cy="0"/>
        </a:xfrm>
      </p:grpSpPr>
      <p:sp>
        <p:nvSpPr>
          <p:cNvPr id="47105" name="Rectangle 7">
            <a:extLst>
              <a:ext uri="{FF2B5EF4-FFF2-40B4-BE49-F238E27FC236}">
                <a16:creationId xmlns:a16="http://schemas.microsoft.com/office/drawing/2014/main" id="{49A0CA39-B540-45AE-F824-69A5DEB01E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7654BF5-A0E2-DE45-BD41-056AEF34F319}" type="slidenum">
              <a:rPr lang="sv-SE" altLang="en-SE" sz="1200" smtClean="0"/>
              <a:pPr/>
              <a:t>36</a:t>
            </a:fld>
            <a:endParaRPr lang="sv-SE" altLang="en-SE" sz="1200"/>
          </a:p>
        </p:txBody>
      </p:sp>
      <p:sp>
        <p:nvSpPr>
          <p:cNvPr id="47106" name="Rectangle 2">
            <a:extLst>
              <a:ext uri="{FF2B5EF4-FFF2-40B4-BE49-F238E27FC236}">
                <a16:creationId xmlns:a16="http://schemas.microsoft.com/office/drawing/2014/main" id="{F73D1026-625B-32E6-CE72-0BAC08365335}"/>
              </a:ext>
            </a:extLst>
          </p:cNvPr>
          <p:cNvSpPr>
            <a:spLocks noGrp="1" noRot="1" noChangeAspect="1" noChangeArrowheads="1" noTextEdit="1"/>
          </p:cNvSpPr>
          <p:nvPr>
            <p:ph type="sldImg"/>
          </p:nvPr>
        </p:nvSpPr>
        <p:spPr>
          <a:solidFill>
            <a:srgbClr val="FFFFFF"/>
          </a:solidFill>
          <a:ln/>
        </p:spPr>
      </p:sp>
      <p:sp>
        <p:nvSpPr>
          <p:cNvPr id="406531" name="Rectangle 3">
            <a:extLst>
              <a:ext uri="{FF2B5EF4-FFF2-40B4-BE49-F238E27FC236}">
                <a16:creationId xmlns:a16="http://schemas.microsoft.com/office/drawing/2014/main" id="{EAA58E96-48F6-6633-F738-0C3C66CA59D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extLst>
      <p:ext uri="{BB962C8B-B14F-4D97-AF65-F5344CB8AC3E}">
        <p14:creationId xmlns:p14="http://schemas.microsoft.com/office/powerpoint/2010/main" val="567322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AE3BCA1-714B-B38B-8F20-61F57F17A8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59482C6-00A7-B741-8247-FFD665C988CA}" type="slidenum">
              <a:rPr lang="sv-SE" altLang="en-SE" sz="1200" smtClean="0"/>
              <a:pPr/>
              <a:t>37</a:t>
            </a:fld>
            <a:endParaRPr lang="sv-SE" altLang="en-SE" sz="1200"/>
          </a:p>
        </p:txBody>
      </p:sp>
      <p:sp>
        <p:nvSpPr>
          <p:cNvPr id="69634" name="Rectangle 2">
            <a:extLst>
              <a:ext uri="{FF2B5EF4-FFF2-40B4-BE49-F238E27FC236}">
                <a16:creationId xmlns:a16="http://schemas.microsoft.com/office/drawing/2014/main" id="{C3EBC2A2-CC5F-A6D8-99A0-FB81F1E84A7D}"/>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B764FB06-BDBD-BC23-AF76-0416202D41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72FB362B-3FAF-7B59-2943-928A9A462D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C68BC72-FBCC-9C4D-AE76-83B4402A00A9}" type="slidenum">
              <a:rPr lang="sv-SE" altLang="en-SE" sz="1200" smtClean="0"/>
              <a:pPr/>
              <a:t>39</a:t>
            </a:fld>
            <a:endParaRPr lang="sv-SE" altLang="en-SE" sz="1200"/>
          </a:p>
        </p:txBody>
      </p:sp>
      <p:sp>
        <p:nvSpPr>
          <p:cNvPr id="104450" name="Rectangle 2">
            <a:extLst>
              <a:ext uri="{FF2B5EF4-FFF2-40B4-BE49-F238E27FC236}">
                <a16:creationId xmlns:a16="http://schemas.microsoft.com/office/drawing/2014/main" id="{B40DCBD1-CEDB-D4C4-AE71-7FC02F513614}"/>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1425A9A2-898E-DA77-C73E-B9C19527B51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sv-SE" altLang="en-SE">
                <a:latin typeface="Times" pitchFamily="2" charset="0"/>
              </a:rPr>
              <a:t>Sedan påverkas sannolikheten för olika diagnoser av varandra.</a:t>
            </a:r>
          </a:p>
          <a:p>
            <a:endParaRPr lang="sv-SE" altLang="en-SE">
              <a:latin typeface="Times" pitchFamily="2" charset="0"/>
            </a:endParaRPr>
          </a:p>
          <a:p>
            <a:r>
              <a:rPr lang="sv-SE" altLang="en-SE">
                <a:latin typeface="Times" pitchFamily="2" charset="0"/>
              </a:rPr>
              <a:t>Det är så eftersom en patient med ett akutpåkommet symptom troligen lider bara av en diagnos.</a:t>
            </a:r>
          </a:p>
          <a:p>
            <a:endParaRPr lang="sv-SE" altLang="en-SE">
              <a:latin typeface="Times" pitchFamily="2" charset="0"/>
            </a:endParaRPr>
          </a:p>
          <a:p>
            <a:r>
              <a:rPr lang="sv-SE" altLang="en-SE">
                <a:latin typeface="Times" pitchFamily="2" charset="0"/>
              </a:rPr>
              <a:t>Summan av sannolikheterna för potentiella diagnoser är 1 (100%)</a:t>
            </a:r>
          </a:p>
          <a:p>
            <a:endParaRPr lang="sv-SE" altLang="en-SE">
              <a:latin typeface="Times" pitchFamily="2" charset="0"/>
            </a:endParaRPr>
          </a:p>
          <a:p>
            <a:r>
              <a:rPr lang="sv-SE" altLang="en-SE">
                <a:latin typeface="Times" pitchFamily="2" charset="0"/>
              </a:rPr>
              <a:t>Om sannolikheten för en potentiell diagnos ökar påverkar det sannolikheterna av övriga potentiella diagnoser.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64E29A29-96EF-EC0D-7E1C-15055DA426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A8CDEAC-51C8-3040-B617-CC53DD522426}" type="slidenum">
              <a:rPr lang="sv-SE" altLang="en-SE" sz="1200" smtClean="0"/>
              <a:pPr/>
              <a:t>40</a:t>
            </a:fld>
            <a:endParaRPr lang="sv-SE" altLang="en-SE" sz="1200"/>
          </a:p>
        </p:txBody>
      </p:sp>
      <p:sp>
        <p:nvSpPr>
          <p:cNvPr id="53250" name="Rectangle 2">
            <a:extLst>
              <a:ext uri="{FF2B5EF4-FFF2-40B4-BE49-F238E27FC236}">
                <a16:creationId xmlns:a16="http://schemas.microsoft.com/office/drawing/2014/main" id="{18139EC8-24A3-A8B0-2D85-3092DDA8C8F2}"/>
              </a:ext>
            </a:extLst>
          </p:cNvPr>
          <p:cNvSpPr>
            <a:spLocks noGrp="1" noRot="1" noChangeAspect="1" noChangeArrowheads="1" noTextEdit="1"/>
          </p:cNvSpPr>
          <p:nvPr>
            <p:ph type="sldImg"/>
          </p:nvPr>
        </p:nvSpPr>
        <p:spPr>
          <a:ln/>
        </p:spPr>
      </p:sp>
      <p:sp>
        <p:nvSpPr>
          <p:cNvPr id="443395" name="Rectangle 3">
            <a:extLst>
              <a:ext uri="{FF2B5EF4-FFF2-40B4-BE49-F238E27FC236}">
                <a16:creationId xmlns:a16="http://schemas.microsoft.com/office/drawing/2014/main" id="{7D8C0D53-7088-2DAA-C005-4C6C49F7E6CD}"/>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EA42ECC-04B7-5AA3-BDAC-778FF8B614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4171468-35A6-E04B-9148-FA9D4C39F6FF}" type="slidenum">
              <a:rPr lang="sv-SE" altLang="en-SE" sz="1200" smtClean="0"/>
              <a:pPr/>
              <a:t>41</a:t>
            </a:fld>
            <a:endParaRPr lang="sv-SE" altLang="en-SE" sz="1200"/>
          </a:p>
        </p:txBody>
      </p:sp>
      <p:sp>
        <p:nvSpPr>
          <p:cNvPr id="55298" name="Rectangle 2">
            <a:extLst>
              <a:ext uri="{FF2B5EF4-FFF2-40B4-BE49-F238E27FC236}">
                <a16:creationId xmlns:a16="http://schemas.microsoft.com/office/drawing/2014/main" id="{61C14E09-98F6-D239-6E49-8CB633C55B5A}"/>
              </a:ext>
            </a:extLst>
          </p:cNvPr>
          <p:cNvSpPr>
            <a:spLocks noGrp="1" noRot="1" noChangeAspect="1" noChangeArrowheads="1" noTextEdit="1"/>
          </p:cNvSpPr>
          <p:nvPr>
            <p:ph type="sldImg"/>
          </p:nvPr>
        </p:nvSpPr>
        <p:spPr>
          <a:ln/>
        </p:spPr>
      </p:sp>
      <p:sp>
        <p:nvSpPr>
          <p:cNvPr id="443395" name="Rectangle 3">
            <a:extLst>
              <a:ext uri="{FF2B5EF4-FFF2-40B4-BE49-F238E27FC236}">
                <a16:creationId xmlns:a16="http://schemas.microsoft.com/office/drawing/2014/main" id="{893DE024-20A1-2472-0B2B-0594AC90A862}"/>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DC923633-2C7F-E78C-7C70-A8CC205C3C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46FDEBA-21BB-E041-911B-F4931E5B9A03}" type="slidenum">
              <a:rPr lang="sv-SE" altLang="en-SE" sz="1200" smtClean="0"/>
              <a:pPr/>
              <a:t>42</a:t>
            </a:fld>
            <a:endParaRPr lang="sv-SE" altLang="en-SE" sz="1200"/>
          </a:p>
        </p:txBody>
      </p:sp>
      <p:sp>
        <p:nvSpPr>
          <p:cNvPr id="57346" name="Rectangle 2">
            <a:extLst>
              <a:ext uri="{FF2B5EF4-FFF2-40B4-BE49-F238E27FC236}">
                <a16:creationId xmlns:a16="http://schemas.microsoft.com/office/drawing/2014/main" id="{9D72A002-9C37-3986-B1BF-13A3E939F4BC}"/>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FCCE8A4D-A304-78FF-2E9E-7E00908DEA8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SE">
                <a:latin typeface="Times" pitchFamily="2" charset="0"/>
              </a:rPr>
              <a:t>Återkoppling:</a:t>
            </a:r>
          </a:p>
          <a:p>
            <a:r>
              <a:rPr lang="en-US" altLang="en-SE">
                <a:latin typeface="Times" pitchFamily="2" charset="0"/>
              </a:rPr>
              <a:t>1-Team-leader:  vad gjorde du bra?</a:t>
            </a:r>
          </a:p>
          <a:p>
            <a:r>
              <a:rPr lang="en-US" altLang="en-SE">
                <a:latin typeface="Times" pitchFamily="2" charset="0"/>
              </a:rPr>
              <a:t>2-Team-leader:  vad skulle du göra annorlunda?</a:t>
            </a:r>
          </a:p>
          <a:p>
            <a:r>
              <a:rPr lang="en-US" altLang="en-SE">
                <a:latin typeface="Times" pitchFamily="2" charset="0"/>
              </a:rPr>
              <a:t>3-Observatör teamarbete:  hur var det?</a:t>
            </a:r>
          </a:p>
          <a:p>
            <a:r>
              <a:rPr lang="en-US" altLang="en-SE">
                <a:latin typeface="Times" pitchFamily="2" charset="0"/>
              </a:rPr>
              <a:t>4-Checklista:  återkoppling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baseline="0" dirty="0"/>
              <a:t> </a:t>
            </a:r>
            <a:r>
              <a:rPr lang="sv-SE" baseline="0" dirty="0" err="1"/>
              <a:t>are</a:t>
            </a:r>
            <a:r>
              <a:rPr lang="sv-SE" baseline="0" dirty="0"/>
              <a:t> </a:t>
            </a:r>
            <a:r>
              <a:rPr lang="sv-SE" baseline="0" dirty="0" err="1"/>
              <a:t>likely</a:t>
            </a:r>
            <a:r>
              <a:rPr lang="sv-SE" baseline="0" dirty="0"/>
              <a:t> </a:t>
            </a:r>
            <a:r>
              <a:rPr lang="sv-SE" baseline="0" dirty="0" err="1"/>
              <a:t>to</a:t>
            </a:r>
            <a:r>
              <a:rPr lang="sv-SE" baseline="0" dirty="0"/>
              <a:t> </a:t>
            </a:r>
            <a:r>
              <a:rPr lang="sv-SE" baseline="0" dirty="0" err="1"/>
              <a:t>see</a:t>
            </a:r>
            <a:r>
              <a:rPr lang="sv-SE" baseline="0" dirty="0"/>
              <a:t> </a:t>
            </a:r>
            <a:r>
              <a:rPr lang="sv-SE" baseline="0" dirty="0" err="1"/>
              <a:t>what</a:t>
            </a:r>
            <a:r>
              <a:rPr lang="sv-SE" baseline="0" dirty="0"/>
              <a:t> </a:t>
            </a:r>
            <a:r>
              <a:rPr lang="sv-SE" baseline="0" dirty="0" err="1"/>
              <a:t>we</a:t>
            </a:r>
            <a:r>
              <a:rPr lang="sv-SE" baseline="0" dirty="0"/>
              <a:t> </a:t>
            </a:r>
            <a:r>
              <a:rPr lang="sv-SE" baseline="0" dirty="0" err="1"/>
              <a:t>know</a:t>
            </a:r>
            <a:r>
              <a:rPr lang="sv-SE" baseline="0" dirty="0"/>
              <a:t>.  So </a:t>
            </a:r>
            <a:r>
              <a:rPr lang="sv-SE" baseline="0" dirty="0" err="1"/>
              <a:t>if</a:t>
            </a:r>
            <a:r>
              <a:rPr lang="sv-SE" baseline="0" dirty="0"/>
              <a:t> </a:t>
            </a:r>
            <a:r>
              <a:rPr lang="sv-SE" baseline="0" dirty="0" err="1"/>
              <a:t>we</a:t>
            </a:r>
            <a:r>
              <a:rPr lang="sv-SE" baseline="0" dirty="0"/>
              <a:t> </a:t>
            </a:r>
            <a:r>
              <a:rPr lang="sv-SE" baseline="0" dirty="0" err="1"/>
              <a:t>don’t</a:t>
            </a:r>
            <a:r>
              <a:rPr lang="sv-SE" baseline="0" dirty="0"/>
              <a:t> </a:t>
            </a:r>
            <a:r>
              <a:rPr lang="sv-SE" baseline="0" dirty="0" err="1"/>
              <a:t>know</a:t>
            </a:r>
            <a:r>
              <a:rPr lang="sv-SE" baseline="0" dirty="0"/>
              <a:t> </a:t>
            </a:r>
            <a:r>
              <a:rPr lang="sv-SE" baseline="0" dirty="0" err="1"/>
              <a:t>what</a:t>
            </a:r>
            <a:r>
              <a:rPr lang="sv-SE" baseline="0" dirty="0"/>
              <a:t> a zebra looks like, </a:t>
            </a:r>
            <a:r>
              <a:rPr lang="sv-SE" baseline="0" dirty="0" err="1"/>
              <a:t>we</a:t>
            </a:r>
            <a:r>
              <a:rPr lang="sv-SE" baseline="0" dirty="0"/>
              <a:t> </a:t>
            </a:r>
            <a:r>
              <a:rPr lang="sv-SE" baseline="0" dirty="0" err="1"/>
              <a:t>might</a:t>
            </a:r>
            <a:r>
              <a:rPr lang="sv-SE" baseline="0" dirty="0"/>
              <a:t> not </a:t>
            </a:r>
            <a:r>
              <a:rPr lang="sv-SE" baseline="0" dirty="0" err="1"/>
              <a:t>see</a:t>
            </a:r>
            <a:r>
              <a:rPr lang="sv-SE" baseline="0" dirty="0"/>
              <a:t> the </a:t>
            </a:r>
            <a:r>
              <a:rPr lang="sv-SE" baseline="0" dirty="0" err="1"/>
              <a:t>stripes</a:t>
            </a:r>
            <a:r>
              <a:rPr lang="sv-SE" baseline="0" dirty="0"/>
              <a:t> and </a:t>
            </a:r>
            <a:r>
              <a:rPr lang="sv-SE" baseline="0" dirty="0" err="1"/>
              <a:t>we</a:t>
            </a:r>
            <a:r>
              <a:rPr lang="sv-SE" baseline="0" dirty="0"/>
              <a:t> </a:t>
            </a:r>
            <a:r>
              <a:rPr lang="sv-SE" baseline="0" dirty="0" err="1"/>
              <a:t>recognize</a:t>
            </a:r>
            <a:r>
              <a:rPr lang="sv-SE" baseline="0" dirty="0"/>
              <a:t> a horse </a:t>
            </a:r>
            <a:r>
              <a:rPr lang="sv-SE" baseline="0" dirty="0" err="1"/>
              <a:t>instead</a:t>
            </a:r>
            <a:r>
              <a:rPr lang="sv-SE" baseline="0" dirty="0"/>
              <a: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7E02D-CD42-2040-9B01-FC49B6110B00}" type="slidenum">
              <a:rPr kumimoji="0" lang="sv-SE" sz="1200" b="0" i="0" u="none" strike="noStrike" kern="1200" cap="none" spc="0" normalizeH="0" baseline="0" noProof="0" smtClean="0">
                <a:ln>
                  <a:noFill/>
                </a:ln>
                <a:solidFill>
                  <a:srgbClr val="000000"/>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sv-SE" sz="12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557226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Finally</a:t>
            </a:r>
            <a:r>
              <a:rPr lang="sv-SE" dirty="0"/>
              <a:t>, </a:t>
            </a:r>
            <a:r>
              <a:rPr lang="sv-SE" dirty="0" err="1"/>
              <a:t>this</a:t>
            </a:r>
            <a:r>
              <a:rPr lang="sv-SE" dirty="0"/>
              <a:t> is </a:t>
            </a:r>
            <a:r>
              <a:rPr lang="sv-SE" dirty="0" err="1"/>
              <a:t>how</a:t>
            </a:r>
            <a:r>
              <a:rPr lang="sv-SE" dirty="0"/>
              <a:t> it</a:t>
            </a:r>
            <a:r>
              <a:rPr lang="sv-SE" baseline="0" dirty="0"/>
              <a:t> </a:t>
            </a:r>
            <a:r>
              <a:rPr lang="sv-SE" baseline="0" dirty="0" err="1"/>
              <a:t>feel</a:t>
            </a:r>
            <a:r>
              <a:rPr lang="sv-SE" baseline="0" dirty="0"/>
              <a:t> </a:t>
            </a:r>
            <a:r>
              <a:rPr lang="sv-SE" baseline="0" dirty="0" err="1"/>
              <a:t>during</a:t>
            </a:r>
            <a:r>
              <a:rPr lang="sv-SE" baseline="0" dirty="0"/>
              <a:t> my </a:t>
            </a:r>
            <a:r>
              <a:rPr lang="sv-SE" baseline="0" dirty="0" err="1"/>
              <a:t>shifts</a:t>
            </a:r>
            <a:r>
              <a:rPr lang="sv-SE" baseline="0" dirty="0"/>
              <a:t>.  </a:t>
            </a:r>
            <a:r>
              <a:rPr lang="sv-SE" dirty="0"/>
              <a:t>I </a:t>
            </a:r>
            <a:r>
              <a:rPr lang="sv-SE" dirty="0" err="1"/>
              <a:t>have</a:t>
            </a:r>
            <a:r>
              <a:rPr lang="sv-SE" baseline="0" dirty="0"/>
              <a:t> </a:t>
            </a:r>
            <a:r>
              <a:rPr lang="sv-SE" baseline="0" dirty="0" err="1"/>
              <a:t>very</a:t>
            </a:r>
            <a:r>
              <a:rPr lang="sv-SE" baseline="0" dirty="0"/>
              <a:t> </a:t>
            </a:r>
            <a:r>
              <a:rPr lang="sv-SE" baseline="0" dirty="0" err="1"/>
              <a:t>little</a:t>
            </a:r>
            <a:r>
              <a:rPr lang="sv-SE" baseline="0" dirty="0"/>
              <a:t> </a:t>
            </a:r>
            <a:r>
              <a:rPr lang="sv-SE" baseline="0" dirty="0" err="1"/>
              <a:t>control</a:t>
            </a:r>
            <a:r>
              <a:rPr lang="sv-SE" baseline="0" dirty="0"/>
              <a:t> over </a:t>
            </a:r>
            <a:r>
              <a:rPr lang="sv-SE" baseline="0" dirty="0" err="1"/>
              <a:t>how</a:t>
            </a:r>
            <a:r>
              <a:rPr lang="sv-SE" baseline="0" dirty="0"/>
              <a:t> </a:t>
            </a:r>
            <a:r>
              <a:rPr lang="sv-SE" baseline="0" dirty="0" err="1"/>
              <a:t>much</a:t>
            </a:r>
            <a:r>
              <a:rPr lang="sv-SE" baseline="0" dirty="0"/>
              <a:t> </a:t>
            </a:r>
            <a:r>
              <a:rPr lang="sv-SE" baseline="0" dirty="0" err="1"/>
              <a:t>time</a:t>
            </a:r>
            <a:r>
              <a:rPr lang="sv-SE" baseline="0" dirty="0"/>
              <a:t> I </a:t>
            </a:r>
            <a:r>
              <a:rPr lang="sv-SE" baseline="0" dirty="0" err="1"/>
              <a:t>can</a:t>
            </a:r>
            <a:r>
              <a:rPr lang="sv-SE" baseline="0" dirty="0"/>
              <a:t> </a:t>
            </a:r>
            <a:r>
              <a:rPr lang="sv-SE" baseline="0" dirty="0" err="1"/>
              <a:t>spend</a:t>
            </a:r>
            <a:r>
              <a:rPr lang="sv-SE" baseline="0" dirty="0"/>
              <a:t> on </a:t>
            </a:r>
            <a:r>
              <a:rPr lang="sv-SE" baseline="0" dirty="0" err="1"/>
              <a:t>various</a:t>
            </a:r>
            <a:r>
              <a:rPr lang="sv-SE" baseline="0" dirty="0"/>
              <a:t> tasks.  I </a:t>
            </a:r>
            <a:r>
              <a:rPr lang="sv-SE" baseline="0" dirty="0" err="1"/>
              <a:t>spend</a:t>
            </a:r>
            <a:r>
              <a:rPr lang="sv-SE" baseline="0" dirty="0"/>
              <a:t> </a:t>
            </a:r>
            <a:r>
              <a:rPr lang="sv-SE" baseline="0" dirty="0" err="1"/>
              <a:t>most</a:t>
            </a:r>
            <a:r>
              <a:rPr lang="sv-SE" baseline="0" dirty="0"/>
              <a:t> </a:t>
            </a:r>
            <a:r>
              <a:rPr lang="sv-SE" baseline="0" dirty="0" err="1"/>
              <a:t>of</a:t>
            </a:r>
            <a:r>
              <a:rPr lang="sv-SE" baseline="0" dirty="0"/>
              <a:t> my </a:t>
            </a:r>
            <a:r>
              <a:rPr lang="sv-SE" baseline="0" dirty="0" err="1"/>
              <a:t>time</a:t>
            </a:r>
            <a:r>
              <a:rPr lang="sv-SE" baseline="0" dirty="0"/>
              <a:t> </a:t>
            </a:r>
            <a:r>
              <a:rPr lang="sv-SE" baseline="0" dirty="0" err="1"/>
              <a:t>reacting</a:t>
            </a:r>
            <a:r>
              <a:rPr lang="sv-SE" baseline="0" dirty="0"/>
              <a:t> </a:t>
            </a:r>
            <a:r>
              <a:rPr lang="sv-SE" baseline="0" dirty="0" err="1"/>
              <a:t>to</a:t>
            </a:r>
            <a:r>
              <a:rPr lang="sv-SE" baseline="0" dirty="0"/>
              <a:t> events </a:t>
            </a:r>
            <a:r>
              <a:rPr lang="sv-SE" baseline="0" dirty="0" err="1"/>
              <a:t>around</a:t>
            </a:r>
            <a:r>
              <a:rPr lang="sv-SE" baseline="0" dirty="0"/>
              <a:t> </a:t>
            </a:r>
            <a:r>
              <a:rPr lang="sv-SE" baseline="0" dirty="0" err="1"/>
              <a:t>me.</a:t>
            </a:r>
            <a:r>
              <a:rPr lang="sv-SE" baseline="0" dirty="0"/>
              <a:t>  If I </a:t>
            </a:r>
            <a:r>
              <a:rPr lang="sv-SE" baseline="0" dirty="0" err="1"/>
              <a:t>have</a:t>
            </a:r>
            <a:r>
              <a:rPr lang="sv-SE" baseline="0" dirty="0"/>
              <a:t> </a:t>
            </a:r>
            <a:r>
              <a:rPr lang="sv-SE" baseline="0" dirty="0" err="1"/>
              <a:t>time</a:t>
            </a:r>
            <a:r>
              <a:rPr lang="sv-SE" baseline="0" dirty="0"/>
              <a:t> for </a:t>
            </a:r>
            <a:r>
              <a:rPr lang="sv-SE" baseline="0" dirty="0" err="1"/>
              <a:t>metacognition</a:t>
            </a:r>
            <a:r>
              <a:rPr lang="sv-SE" baseline="0" dirty="0"/>
              <a:t>, it is </a:t>
            </a:r>
            <a:r>
              <a:rPr lang="sv-SE" baseline="0" dirty="0" err="1"/>
              <a:t>after</a:t>
            </a:r>
            <a:r>
              <a:rPr lang="sv-SE" baseline="0" dirty="0"/>
              <a:t> my </a:t>
            </a:r>
            <a:r>
              <a:rPr lang="sv-SE" baseline="0" dirty="0" err="1"/>
              <a:t>shift</a:t>
            </a:r>
            <a:r>
              <a:rPr lang="sv-SE" baseline="0" dirty="0"/>
              <a:t>, not </a:t>
            </a:r>
            <a:r>
              <a:rPr lang="sv-SE" baseline="0" dirty="0" err="1"/>
              <a:t>during</a:t>
            </a:r>
            <a:r>
              <a:rPr lang="sv-SE" baseline="0" dirty="0"/>
              <a:t> the </a:t>
            </a:r>
            <a:r>
              <a:rPr lang="sv-SE" baseline="0" dirty="0" err="1"/>
              <a:t>shift</a:t>
            </a:r>
            <a:r>
              <a:rPr lang="sv-SE" baseline="0" dirty="0"/>
              <a:t>.</a:t>
            </a:r>
          </a:p>
          <a:p>
            <a:endParaRPr lang="sv-SE" baseline="0" dirty="0"/>
          </a:p>
          <a:p>
            <a:r>
              <a:rPr lang="sv-SE" baseline="0" dirty="0"/>
              <a:t>So I </a:t>
            </a:r>
            <a:r>
              <a:rPr lang="sv-SE" baseline="0" dirty="0" err="1"/>
              <a:t>need</a:t>
            </a:r>
            <a:r>
              <a:rPr lang="sv-SE" baseline="0" dirty="0"/>
              <a:t> a </a:t>
            </a:r>
            <a:r>
              <a:rPr lang="sv-SE" baseline="0" dirty="0" err="1"/>
              <a:t>strategy</a:t>
            </a:r>
            <a:r>
              <a:rPr lang="sv-SE" baseline="0" dirty="0"/>
              <a:t> </a:t>
            </a:r>
            <a:r>
              <a:rPr lang="sv-SE" baseline="0" dirty="0" err="1"/>
              <a:t>that</a:t>
            </a:r>
            <a:r>
              <a:rPr lang="sv-SE" baseline="0" dirty="0"/>
              <a:t> is simple </a:t>
            </a:r>
            <a:r>
              <a:rPr lang="sv-SE" baseline="0" dirty="0" err="1"/>
              <a:t>to</a:t>
            </a:r>
            <a:r>
              <a:rPr lang="sv-SE" baseline="0" dirty="0"/>
              <a:t> </a:t>
            </a:r>
            <a:r>
              <a:rPr lang="sv-SE" baseline="0" dirty="0" err="1"/>
              <a:t>use</a:t>
            </a:r>
            <a:r>
              <a:rPr lang="sv-SE" baseline="0" dirty="0"/>
              <a:t>, robust (resistent </a:t>
            </a:r>
            <a:r>
              <a:rPr lang="sv-SE" baseline="0" dirty="0" err="1"/>
              <a:t>to</a:t>
            </a:r>
            <a:r>
              <a:rPr lang="sv-SE" baseline="0" dirty="0"/>
              <a:t> all </a:t>
            </a:r>
            <a:r>
              <a:rPr lang="sv-SE" baseline="0" dirty="0" err="1"/>
              <a:t>this</a:t>
            </a:r>
            <a:r>
              <a:rPr lang="sv-SE" baseline="0" dirty="0"/>
              <a:t> </a:t>
            </a:r>
            <a:r>
              <a:rPr lang="sv-SE" baseline="0" dirty="0" err="1"/>
              <a:t>interruptions</a:t>
            </a:r>
            <a:r>
              <a:rPr lang="sv-SE" baseline="0" dirty="0"/>
              <a:t>) and </a:t>
            </a:r>
            <a:r>
              <a:rPr lang="sv-SE" baseline="0" dirty="0" err="1"/>
              <a:t>concrete</a:t>
            </a:r>
            <a:r>
              <a:rPr lang="sv-SE" baseline="0" dirty="0"/>
              <a:t>.  And a </a:t>
            </a:r>
            <a:r>
              <a:rPr lang="sv-SE" baseline="0" dirty="0" err="1"/>
              <a:t>tool</a:t>
            </a:r>
            <a:r>
              <a:rPr lang="sv-SE" baseline="0" dirty="0"/>
              <a:t> </a:t>
            </a:r>
            <a:r>
              <a:rPr lang="sv-SE" baseline="0" dirty="0" err="1"/>
              <a:t>that</a:t>
            </a:r>
            <a:r>
              <a:rPr lang="sv-SE" baseline="0" dirty="0"/>
              <a:t> </a:t>
            </a:r>
            <a:r>
              <a:rPr lang="sv-SE" baseline="0" dirty="0" err="1"/>
              <a:t>helps</a:t>
            </a:r>
            <a:r>
              <a:rPr lang="sv-SE" baseline="0" dirty="0"/>
              <a:t> </a:t>
            </a:r>
            <a:r>
              <a:rPr lang="sv-SE" baseline="0" dirty="0" err="1"/>
              <a:t>me</a:t>
            </a:r>
            <a:r>
              <a:rPr lang="sv-SE" baseline="0" dirty="0"/>
              <a:t> </a:t>
            </a:r>
            <a:r>
              <a:rPr lang="sv-SE" baseline="0" dirty="0" err="1"/>
              <a:t>work</a:t>
            </a:r>
            <a:r>
              <a:rPr lang="sv-SE" baseline="0" dirty="0"/>
              <a:t> </a:t>
            </a:r>
            <a:r>
              <a:rPr lang="sv-SE" baseline="0" dirty="0" err="1"/>
              <a:t>with</a:t>
            </a:r>
            <a:r>
              <a:rPr lang="sv-SE" baseline="0" dirty="0"/>
              <a:t> junior residents.</a:t>
            </a:r>
            <a:endParaRPr lang="sv-SE" dirty="0"/>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47</a:t>
            </a:fld>
            <a:endParaRPr lang="sv-SE"/>
          </a:p>
        </p:txBody>
      </p:sp>
    </p:spTree>
    <p:extLst>
      <p:ext uri="{BB962C8B-B14F-4D97-AF65-F5344CB8AC3E}">
        <p14:creationId xmlns:p14="http://schemas.microsoft.com/office/powerpoint/2010/main" val="3855077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Platshållare för bildobjekt 1">
            <a:extLst>
              <a:ext uri="{FF2B5EF4-FFF2-40B4-BE49-F238E27FC236}">
                <a16:creationId xmlns:a16="http://schemas.microsoft.com/office/drawing/2014/main" id="{4E7C314A-7B73-75A0-EB91-8B7BF10B3224}"/>
              </a:ext>
            </a:extLst>
          </p:cNvPr>
          <p:cNvSpPr>
            <a:spLocks noGrp="1" noRot="1" noChangeAspect="1" noChangeArrowheads="1" noTextEdit="1"/>
          </p:cNvSpPr>
          <p:nvPr>
            <p:ph type="sldImg"/>
          </p:nvPr>
        </p:nvSpPr>
        <p:spPr>
          <a:ln/>
        </p:spPr>
      </p:sp>
      <p:sp>
        <p:nvSpPr>
          <p:cNvPr id="91138" name="Platshållare för anteckningar 2">
            <a:extLst>
              <a:ext uri="{FF2B5EF4-FFF2-40B4-BE49-F238E27FC236}">
                <a16:creationId xmlns:a16="http://schemas.microsoft.com/office/drawing/2014/main" id="{2D8721BB-A9DE-229A-9622-CA2A90DB4C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Here</a:t>
            </a:r>
            <a:r>
              <a:rPr lang="sv-SE" altLang="sv-SE">
                <a:latin typeface="Times" pitchFamily="2" charset="0"/>
              </a:rPr>
              <a:t>’</a:t>
            </a:r>
            <a:r>
              <a:rPr lang="sv-SE" altLang="en-SE">
                <a:latin typeface="Times" pitchFamily="2" charset="0"/>
              </a:rPr>
              <a:t>s the strategy that we advocate in our residency program:  the 0-1-2 method.</a:t>
            </a:r>
          </a:p>
          <a:p>
            <a:endParaRPr lang="sv-SE" altLang="en-SE">
              <a:latin typeface="Times" pitchFamily="2" charset="0"/>
            </a:endParaRPr>
          </a:p>
          <a:p>
            <a:r>
              <a:rPr lang="sv-SE" altLang="en-SE">
                <a:latin typeface="Times" pitchFamily="2" charset="0"/>
              </a:rPr>
              <a:t>Step 0 is symbolized here by Mr Bean.  It is not cognitively challenging.  It has to do with data acquisition, using a checklist.</a:t>
            </a:r>
          </a:p>
          <a:p>
            <a:r>
              <a:rPr lang="sv-SE" altLang="en-SE">
                <a:latin typeface="Times" pitchFamily="2" charset="0"/>
              </a:rPr>
              <a:t>During that time, System-1, Kirk, will spontaneously kick in and suggest diagnoses</a:t>
            </a:r>
          </a:p>
          <a:p>
            <a:r>
              <a:rPr lang="sv-SE" altLang="en-SE">
                <a:latin typeface="Times" pitchFamily="2" charset="0"/>
              </a:rPr>
              <a:t>Finally, it is time to activate System-2, Spock, but only for key diagnoses because Spock is tedious.</a:t>
            </a:r>
          </a:p>
        </p:txBody>
      </p:sp>
      <p:sp>
        <p:nvSpPr>
          <p:cNvPr id="91139" name="Platshållare för bildnummer 3">
            <a:extLst>
              <a:ext uri="{FF2B5EF4-FFF2-40B4-BE49-F238E27FC236}">
                <a16:creationId xmlns:a16="http://schemas.microsoft.com/office/drawing/2014/main" id="{1B197DA2-0852-4F7E-5924-3F89E0C1C4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64434B-5DF7-DB42-9339-70DA3787A6C8}"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Platshållare för bildobjekt 1">
            <a:extLst>
              <a:ext uri="{FF2B5EF4-FFF2-40B4-BE49-F238E27FC236}">
                <a16:creationId xmlns:a16="http://schemas.microsoft.com/office/drawing/2014/main" id="{BB56617D-52B6-D053-CDE9-918FF7ACC53E}"/>
              </a:ext>
            </a:extLst>
          </p:cNvPr>
          <p:cNvSpPr>
            <a:spLocks noGrp="1" noRot="1" noChangeAspect="1" noChangeArrowheads="1" noTextEdit="1"/>
          </p:cNvSpPr>
          <p:nvPr>
            <p:ph type="sldImg"/>
          </p:nvPr>
        </p:nvSpPr>
        <p:spPr>
          <a:ln/>
        </p:spPr>
      </p:sp>
      <p:sp>
        <p:nvSpPr>
          <p:cNvPr id="95234" name="Platshållare för anteckningar 2">
            <a:extLst>
              <a:ext uri="{FF2B5EF4-FFF2-40B4-BE49-F238E27FC236}">
                <a16:creationId xmlns:a16="http://schemas.microsoft.com/office/drawing/2014/main" id="{194BD907-0824-0712-1369-DF9FFEB120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Här finns information som påverkar </a:t>
            </a:r>
            <a:r>
              <a:rPr lang="sv-SE" altLang="sv-SE">
                <a:latin typeface="Times" pitchFamily="2" charset="0"/>
              </a:rPr>
              <a:t>”</a:t>
            </a:r>
            <a:r>
              <a:rPr lang="sv-SE" altLang="en-SE">
                <a:latin typeface="Times" pitchFamily="2" charset="0"/>
              </a:rPr>
              <a:t>före-prov</a:t>
            </a:r>
            <a:r>
              <a:rPr lang="sv-SE" altLang="sv-SE">
                <a:latin typeface="Times" pitchFamily="2" charset="0"/>
              </a:rPr>
              <a:t>”</a:t>
            </a:r>
            <a:r>
              <a:rPr lang="sv-SE" altLang="en-SE">
                <a:latin typeface="Times" pitchFamily="2" charset="0"/>
              </a:rPr>
              <a:t> sannolikhet för olika diagnoser.</a:t>
            </a:r>
          </a:p>
        </p:txBody>
      </p:sp>
      <p:sp>
        <p:nvSpPr>
          <p:cNvPr id="95235" name="Platshållare för bildnummer 3">
            <a:extLst>
              <a:ext uri="{FF2B5EF4-FFF2-40B4-BE49-F238E27FC236}">
                <a16:creationId xmlns:a16="http://schemas.microsoft.com/office/drawing/2014/main" id="{50D30D92-B906-6C7B-6486-35F214AA91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AC7637-6626-404C-9E99-808230E1013E}"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Patienten söker med olika problem</a:t>
            </a:r>
          </a:p>
          <a:p>
            <a:endParaRPr lang="en-SE" dirty="0"/>
          </a:p>
          <a:p>
            <a:r>
              <a:rPr lang="en-SE" dirty="0"/>
              <a:t>Läkaren träffar patienten, samlar data och börjar överväga olika diagnoser</a:t>
            </a:r>
          </a:p>
        </p:txBody>
      </p:sp>
      <p:sp>
        <p:nvSpPr>
          <p:cNvPr id="4" name="Slide Number Placeholder 3"/>
          <p:cNvSpPr>
            <a:spLocks noGrp="1"/>
          </p:cNvSpPr>
          <p:nvPr>
            <p:ph type="sldNum" sz="quarter" idx="5"/>
          </p:nvPr>
        </p:nvSpPr>
        <p:spPr/>
        <p:txBody>
          <a:bodyPr/>
          <a:lstStyle/>
          <a:p>
            <a:pPr>
              <a:defRPr/>
            </a:pPr>
            <a:fld id="{663ECFCC-A5E7-354D-9CF1-E7D13700FF7E}" type="slidenum">
              <a:rPr lang="sv-SE" altLang="en-SE" smtClean="0"/>
              <a:pPr>
                <a:defRPr/>
              </a:pPr>
              <a:t>4</a:t>
            </a:fld>
            <a:endParaRPr lang="sv-SE" altLang="en-SE"/>
          </a:p>
        </p:txBody>
      </p:sp>
    </p:spTree>
    <p:extLst>
      <p:ext uri="{BB962C8B-B14F-4D97-AF65-F5344CB8AC3E}">
        <p14:creationId xmlns:p14="http://schemas.microsoft.com/office/powerpoint/2010/main" val="1622948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Platshållare för bildobjekt 1">
            <a:extLst>
              <a:ext uri="{FF2B5EF4-FFF2-40B4-BE49-F238E27FC236}">
                <a16:creationId xmlns:a16="http://schemas.microsoft.com/office/drawing/2014/main" id="{7F2955A7-C0B4-7843-8E4B-1C41FB3C40B3}"/>
              </a:ext>
            </a:extLst>
          </p:cNvPr>
          <p:cNvSpPr>
            <a:spLocks noGrp="1" noRot="1" noChangeAspect="1" noChangeArrowheads="1" noTextEdit="1"/>
          </p:cNvSpPr>
          <p:nvPr>
            <p:ph type="sldImg"/>
          </p:nvPr>
        </p:nvSpPr>
        <p:spPr>
          <a:ln/>
        </p:spPr>
      </p:sp>
      <p:sp>
        <p:nvSpPr>
          <p:cNvPr id="99330" name="Platshållare för anteckningar 2">
            <a:extLst>
              <a:ext uri="{FF2B5EF4-FFF2-40B4-BE49-F238E27FC236}">
                <a16:creationId xmlns:a16="http://schemas.microsoft.com/office/drawing/2014/main" id="{9B914683-1E7D-971E-0DE9-CA7646EFA0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Checklistcompendium, grön (symptoms) sida, sida 8.</a:t>
            </a:r>
          </a:p>
          <a:p>
            <a:endParaRPr lang="sv-SE" altLang="en-SE">
              <a:latin typeface="Times" pitchFamily="2" charset="0"/>
            </a:endParaRPr>
          </a:p>
          <a:p>
            <a:r>
              <a:rPr lang="sv-SE" altLang="en-SE">
                <a:latin typeface="Times" pitchFamily="2" charset="0"/>
              </a:rPr>
              <a:t>Först handlar det om att hamna på rätt checklista.  Notera specifikt att nomenklatur </a:t>
            </a:r>
            <a:r>
              <a:rPr lang="sv-SE" altLang="sv-SE">
                <a:latin typeface="Times" pitchFamily="2" charset="0"/>
              </a:rPr>
              <a:t>”</a:t>
            </a:r>
            <a:r>
              <a:rPr lang="sv-SE" altLang="en-SE">
                <a:latin typeface="Times" pitchFamily="2" charset="0"/>
              </a:rPr>
              <a:t>bröst/thorax/flank/buk/rygg</a:t>
            </a:r>
            <a:r>
              <a:rPr lang="sv-SE" altLang="sv-SE">
                <a:latin typeface="Times" pitchFamily="2" charset="0"/>
              </a:rPr>
              <a:t>”</a:t>
            </a:r>
            <a:r>
              <a:rPr lang="sv-SE" altLang="en-SE">
                <a:latin typeface="Times" pitchFamily="2" charset="0"/>
              </a:rPr>
              <a:t> smärta kan vara oklart.  Med </a:t>
            </a:r>
            <a:r>
              <a:rPr lang="sv-SE" altLang="sv-SE">
                <a:latin typeface="Times" pitchFamily="2" charset="0"/>
              </a:rPr>
              <a:t>”</a:t>
            </a:r>
            <a:r>
              <a:rPr lang="sv-SE" altLang="en-SE">
                <a:latin typeface="Times" pitchFamily="2" charset="0"/>
              </a:rPr>
              <a:t>Bröst/Thorax</a:t>
            </a:r>
            <a:r>
              <a:rPr lang="sv-SE" altLang="sv-SE">
                <a:latin typeface="Times" pitchFamily="2" charset="0"/>
              </a:rPr>
              <a:t>”</a:t>
            </a:r>
            <a:r>
              <a:rPr lang="sv-SE" altLang="en-SE">
                <a:latin typeface="Times" pitchFamily="2" charset="0"/>
              </a:rPr>
              <a:t> smärta menas här smärta under bröstkorgen (inklusive ryggen) förutom i mittlinjen av ryggen.</a:t>
            </a:r>
          </a:p>
          <a:p>
            <a:endParaRPr lang="sv-SE" altLang="en-SE">
              <a:latin typeface="Times" pitchFamily="2" charset="0"/>
            </a:endParaRPr>
          </a:p>
          <a:p>
            <a:r>
              <a:rPr lang="sv-SE" altLang="en-SE">
                <a:latin typeface="Times" pitchFamily="2" charset="0"/>
              </a:rPr>
              <a:t>Poängen är:  viktigt att läsa noggrant texten med grön bakgrund.</a:t>
            </a:r>
          </a:p>
        </p:txBody>
      </p:sp>
      <p:sp>
        <p:nvSpPr>
          <p:cNvPr id="99331" name="Platshållare för bildnummer 3">
            <a:extLst>
              <a:ext uri="{FF2B5EF4-FFF2-40B4-BE49-F238E27FC236}">
                <a16:creationId xmlns:a16="http://schemas.microsoft.com/office/drawing/2014/main" id="{00558E15-FDA5-B0B2-72CA-C7457F3899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C507ED-3FCA-064C-9C86-81E09224372A}"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Platshållare för bildobjekt 1">
            <a:extLst>
              <a:ext uri="{FF2B5EF4-FFF2-40B4-BE49-F238E27FC236}">
                <a16:creationId xmlns:a16="http://schemas.microsoft.com/office/drawing/2014/main" id="{BB56617D-52B6-D053-CDE9-918FF7ACC53E}"/>
              </a:ext>
            </a:extLst>
          </p:cNvPr>
          <p:cNvSpPr>
            <a:spLocks noGrp="1" noRot="1" noChangeAspect="1" noChangeArrowheads="1" noTextEdit="1"/>
          </p:cNvSpPr>
          <p:nvPr>
            <p:ph type="sldImg"/>
          </p:nvPr>
        </p:nvSpPr>
        <p:spPr>
          <a:ln/>
        </p:spPr>
      </p:sp>
      <p:sp>
        <p:nvSpPr>
          <p:cNvPr id="95234" name="Platshållare för anteckningar 2">
            <a:extLst>
              <a:ext uri="{FF2B5EF4-FFF2-40B4-BE49-F238E27FC236}">
                <a16:creationId xmlns:a16="http://schemas.microsoft.com/office/drawing/2014/main" id="{194BD907-0824-0712-1369-DF9FFEB120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Här finns information som påverkar </a:t>
            </a:r>
            <a:r>
              <a:rPr lang="sv-SE" altLang="sv-SE">
                <a:latin typeface="Times" pitchFamily="2" charset="0"/>
              </a:rPr>
              <a:t>”</a:t>
            </a:r>
            <a:r>
              <a:rPr lang="sv-SE" altLang="en-SE">
                <a:latin typeface="Times" pitchFamily="2" charset="0"/>
              </a:rPr>
              <a:t>före-prov</a:t>
            </a:r>
            <a:r>
              <a:rPr lang="sv-SE" altLang="sv-SE">
                <a:latin typeface="Times" pitchFamily="2" charset="0"/>
              </a:rPr>
              <a:t>”</a:t>
            </a:r>
            <a:r>
              <a:rPr lang="sv-SE" altLang="en-SE">
                <a:latin typeface="Times" pitchFamily="2" charset="0"/>
              </a:rPr>
              <a:t> sannolikhet för olika diagnoser.</a:t>
            </a:r>
          </a:p>
        </p:txBody>
      </p:sp>
      <p:sp>
        <p:nvSpPr>
          <p:cNvPr id="95235" name="Platshållare för bildnummer 3">
            <a:extLst>
              <a:ext uri="{FF2B5EF4-FFF2-40B4-BE49-F238E27FC236}">
                <a16:creationId xmlns:a16="http://schemas.microsoft.com/office/drawing/2014/main" id="{50D30D92-B906-6C7B-6486-35F214AA91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AC7637-6626-404C-9E99-808230E1013E}"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246910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Platshållare för bildobjekt 1">
            <a:extLst>
              <a:ext uri="{FF2B5EF4-FFF2-40B4-BE49-F238E27FC236}">
                <a16:creationId xmlns:a16="http://schemas.microsoft.com/office/drawing/2014/main" id="{5E6176E7-727F-8932-AF0F-A5ECBBFD9A46}"/>
              </a:ext>
            </a:extLst>
          </p:cNvPr>
          <p:cNvSpPr>
            <a:spLocks noGrp="1" noRot="1" noChangeAspect="1" noChangeArrowheads="1" noTextEdit="1"/>
          </p:cNvSpPr>
          <p:nvPr>
            <p:ph type="sldImg"/>
          </p:nvPr>
        </p:nvSpPr>
        <p:spPr>
          <a:ln/>
        </p:spPr>
      </p:sp>
      <p:sp>
        <p:nvSpPr>
          <p:cNvPr id="97282" name="Platshållare för anteckningar 2">
            <a:extLst>
              <a:ext uri="{FF2B5EF4-FFF2-40B4-BE49-F238E27FC236}">
                <a16:creationId xmlns:a16="http://schemas.microsoft.com/office/drawing/2014/main" id="{5E9FAF17-F24C-975A-0FDB-73A13A4008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Till slut finns här viktiga </a:t>
            </a:r>
            <a:r>
              <a:rPr lang="sv-SE" altLang="sv-SE">
                <a:latin typeface="Times" pitchFamily="2" charset="0"/>
              </a:rPr>
              <a:t>”</a:t>
            </a:r>
            <a:r>
              <a:rPr lang="sv-SE" altLang="ja-JP">
                <a:latin typeface="Times" pitchFamily="2" charset="0"/>
              </a:rPr>
              <a:t>don</a:t>
            </a:r>
            <a:r>
              <a:rPr lang="sv-SE" altLang="sv-SE">
                <a:latin typeface="Times" pitchFamily="2" charset="0"/>
              </a:rPr>
              <a:t>’</a:t>
            </a:r>
            <a:r>
              <a:rPr lang="sv-SE" altLang="ja-JP">
                <a:latin typeface="Times" pitchFamily="2" charset="0"/>
              </a:rPr>
              <a:t>t miss</a:t>
            </a:r>
            <a:r>
              <a:rPr lang="sv-SE" altLang="sv-SE">
                <a:latin typeface="Times" pitchFamily="2" charset="0"/>
              </a:rPr>
              <a:t>”</a:t>
            </a:r>
            <a:r>
              <a:rPr lang="sv-SE" altLang="ja-JP">
                <a:latin typeface="Times" pitchFamily="2" charset="0"/>
              </a:rPr>
              <a:t> diagnoser att överväga på ett medvetande sätt.</a:t>
            </a:r>
            <a:endParaRPr lang="sv-SE" altLang="en-SE">
              <a:latin typeface="Times" pitchFamily="2" charset="0"/>
            </a:endParaRPr>
          </a:p>
        </p:txBody>
      </p:sp>
      <p:sp>
        <p:nvSpPr>
          <p:cNvPr id="97283" name="Platshållare för bildnummer 3">
            <a:extLst>
              <a:ext uri="{FF2B5EF4-FFF2-40B4-BE49-F238E27FC236}">
                <a16:creationId xmlns:a16="http://schemas.microsoft.com/office/drawing/2014/main" id="{AE3063E7-5767-11A9-8521-074F4B21F8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371A9E-6803-FA4A-888B-DD38104319BC}"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Platshållare för bildobjekt 1">
            <a:extLst>
              <a:ext uri="{FF2B5EF4-FFF2-40B4-BE49-F238E27FC236}">
                <a16:creationId xmlns:a16="http://schemas.microsoft.com/office/drawing/2014/main" id="{FDAAB32D-9C42-7D93-D796-C99040E75E57}"/>
              </a:ext>
            </a:extLst>
          </p:cNvPr>
          <p:cNvSpPr>
            <a:spLocks noGrp="1" noRot="1" noChangeAspect="1" noChangeArrowheads="1" noTextEdit="1"/>
          </p:cNvSpPr>
          <p:nvPr>
            <p:ph type="sldImg"/>
          </p:nvPr>
        </p:nvSpPr>
        <p:spPr>
          <a:ln/>
        </p:spPr>
      </p:sp>
      <p:sp>
        <p:nvSpPr>
          <p:cNvPr id="160770" name="Platshållare för anteckningar 2">
            <a:extLst>
              <a:ext uri="{FF2B5EF4-FFF2-40B4-BE49-F238E27FC236}">
                <a16:creationId xmlns:a16="http://schemas.microsoft.com/office/drawing/2014/main" id="{B284FE17-9E74-A1F8-1D95-2E4F0E9EEB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And in both of these situations, checklists are used by a team.  It could be that when we work as a team, we need to activate our System-2 more often when we are communicating.</a:t>
            </a:r>
          </a:p>
          <a:p>
            <a:r>
              <a:rPr lang="sv-SE" altLang="en-SE"/>
              <a:t>It could also be that you are forced to be more aware of what one is doing, more conscious, more system-2, when you know that you are being observed.</a:t>
            </a:r>
          </a:p>
          <a:p>
            <a:endParaRPr lang="sv-SE" altLang="en-SE"/>
          </a:p>
          <a:p>
            <a:r>
              <a:rPr lang="sv-SE" altLang="en-SE"/>
              <a:t>For example, when policemen and policewomen work in pairs, they are not simply policing other people, they are also policing each other.</a:t>
            </a:r>
          </a:p>
          <a:p>
            <a:endParaRPr lang="sv-SE" altLang="en-SE"/>
          </a:p>
          <a:p>
            <a:r>
              <a:rPr lang="sv-SE" altLang="en-SE"/>
              <a:t>Not just policing others, but also policing themselve.  Using checklists as a tool for cross-checking</a:t>
            </a:r>
          </a:p>
          <a:p>
            <a:endParaRPr lang="sv-SE" altLang="en-SE"/>
          </a:p>
          <a:p>
            <a:r>
              <a:rPr lang="sv-SE" altLang="en-SE"/>
              <a:t>Photo police:  Christine Olsson, TT</a:t>
            </a:r>
          </a:p>
          <a:p>
            <a:r>
              <a:rPr lang="sv-SE" altLang="en-SE"/>
              <a:t>Photo pilots:  Lazare L.  Bizjournals.com</a:t>
            </a:r>
          </a:p>
          <a:p>
            <a:endParaRPr lang="sv-SE" altLang="en-SE"/>
          </a:p>
          <a:p>
            <a:endParaRPr lang="sv-SE" altLang="en-SE"/>
          </a:p>
        </p:txBody>
      </p:sp>
      <p:sp>
        <p:nvSpPr>
          <p:cNvPr id="160771" name="Platshållare för bildnummer 3">
            <a:extLst>
              <a:ext uri="{FF2B5EF4-FFF2-40B4-BE49-F238E27FC236}">
                <a16:creationId xmlns:a16="http://schemas.microsoft.com/office/drawing/2014/main" id="{409A2C33-A0AD-CE91-096B-6096E65D78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D08E8542-026E-414E-916B-23DA4CF2FB67}" type="slidenum">
              <a:rPr lang="sv-SE" altLang="en-SE" sz="1200" smtClean="0"/>
              <a:pPr/>
              <a:t>53</a:t>
            </a:fld>
            <a:endParaRPr lang="sv-SE" altLang="en-SE"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Platshållare för bildobjekt 1">
            <a:extLst>
              <a:ext uri="{FF2B5EF4-FFF2-40B4-BE49-F238E27FC236}">
                <a16:creationId xmlns:a16="http://schemas.microsoft.com/office/drawing/2014/main" id="{6073F4F3-CBB8-D96A-A855-EAF1F292B114}"/>
              </a:ext>
            </a:extLst>
          </p:cNvPr>
          <p:cNvSpPr>
            <a:spLocks noGrp="1" noRot="1" noChangeAspect="1" noChangeArrowheads="1" noTextEdit="1"/>
          </p:cNvSpPr>
          <p:nvPr>
            <p:ph type="sldImg"/>
          </p:nvPr>
        </p:nvSpPr>
        <p:spPr>
          <a:ln/>
        </p:spPr>
      </p:sp>
      <p:sp>
        <p:nvSpPr>
          <p:cNvPr id="140290" name="Platshållare för anteckningar 2">
            <a:extLst>
              <a:ext uri="{FF2B5EF4-FFF2-40B4-BE49-F238E27FC236}">
                <a16:creationId xmlns:a16="http://schemas.microsoft.com/office/drawing/2014/main" id="{A5664927-490F-FC5E-5624-4AFDD0E349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Photo:  Massachusetts Medical Society</a:t>
            </a:r>
          </a:p>
        </p:txBody>
      </p:sp>
      <p:sp>
        <p:nvSpPr>
          <p:cNvPr id="140291" name="Platshållare för bildnummer 3">
            <a:extLst>
              <a:ext uri="{FF2B5EF4-FFF2-40B4-BE49-F238E27FC236}">
                <a16:creationId xmlns:a16="http://schemas.microsoft.com/office/drawing/2014/main" id="{34781C5E-DFD1-3C9C-D039-C9C11CEB3F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B8450-01D9-B54F-B4C7-7B1757E99790}" type="slidenum">
              <a:rPr kumimoji="0" lang="sv-SE" altLang="en-SE" sz="1200" b="0" i="0" u="none" strike="noStrike" kern="1200" cap="none" spc="0" normalizeH="0" baseline="0" noProof="0" smtClean="0">
                <a:ln>
                  <a:noFill/>
                </a:ln>
                <a:solidFill>
                  <a:srgbClr val="000000"/>
                </a:solidFill>
                <a:effectLst/>
                <a:uLnTx/>
                <a:uFillTx/>
                <a:latin typeface="Times"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sv-SE" altLang="en-SE" sz="1200" b="0" i="0" u="none" strike="noStrike" kern="1200" cap="none" spc="0" normalizeH="0" baseline="0" noProof="0">
              <a:ln>
                <a:noFill/>
              </a:ln>
              <a:solidFill>
                <a:srgbClr val="000000"/>
              </a:solidFill>
              <a:effectLst/>
              <a:uLnTx/>
              <a:uFillTx/>
              <a:latin typeface="Times" charset="0"/>
              <a:ea typeface="MS PGothic"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41DFCC-2466-C944-82E9-E68806D0E21B}"/>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B36720-6500-DB48-8AA9-0225D2E15AEF}" type="slidenum">
              <a:rPr lang="sv-SE" altLang="en-SE" sz="1200"/>
              <a:pPr/>
              <a:t>57</a:t>
            </a:fld>
            <a:endParaRPr lang="sv-SE" altLang="en-SE" sz="1200"/>
          </a:p>
        </p:txBody>
      </p:sp>
      <p:sp>
        <p:nvSpPr>
          <p:cNvPr id="450562" name="Rectangle 2">
            <a:extLst>
              <a:ext uri="{FF2B5EF4-FFF2-40B4-BE49-F238E27FC236}">
                <a16:creationId xmlns:a16="http://schemas.microsoft.com/office/drawing/2014/main" id="{EED23724-32F0-3449-91E1-A1DBA0ABCEC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63" name="Rectangle 3">
            <a:extLst>
              <a:ext uri="{FF2B5EF4-FFF2-40B4-BE49-F238E27FC236}">
                <a16:creationId xmlns:a16="http://schemas.microsoft.com/office/drawing/2014/main" id="{2FB63536-C84E-3B40-B0E8-99FAF576F257}"/>
              </a:ext>
            </a:extLst>
          </p:cNvPr>
          <p:cNvSpPr>
            <a:spLocks noGrp="1" noChangeArrowheads="1"/>
          </p:cNvSpPr>
          <p:nvPr>
            <p:ph type="body" idx="1"/>
          </p:nvPr>
        </p:nvSpPr>
        <p:spPr/>
        <p:txBody>
          <a:bodyPr/>
          <a:lstStyle/>
          <a:p>
            <a:r>
              <a:rPr lang="sv-SE" altLang="en-SE">
                <a:latin typeface="Times" pitchFamily="2" charset="0"/>
                <a:ea typeface="ＭＳ Ｐゴシック" panose="020B0600070205080204" pitchFamily="34" charset="-128"/>
              </a:rPr>
              <a:t>The test and treat thresholds are not fixed in stone.  They depend on the patient</a:t>
            </a:r>
            <a:r>
              <a:rPr lang="sv-SE" altLang="sv-SE">
                <a:latin typeface="Times" pitchFamily="2" charset="0"/>
                <a:ea typeface="ＭＳ Ｐゴシック" panose="020B0600070205080204" pitchFamily="34" charset="-128"/>
              </a:rPr>
              <a:t>’</a:t>
            </a:r>
            <a:r>
              <a:rPr lang="sv-SE" altLang="en-SE">
                <a:latin typeface="Times" pitchFamily="2" charset="0"/>
                <a:ea typeface="ＭＳ Ｐゴシック" panose="020B0600070205080204" pitchFamily="34" charset="-128"/>
              </a:rPr>
              <a:t>s prognosis with and without investigation / treatment.</a:t>
            </a:r>
          </a:p>
          <a:p>
            <a:r>
              <a:rPr lang="sv-SE" altLang="en-SE">
                <a:latin typeface="Times" pitchFamily="2" charset="0"/>
                <a:ea typeface="ＭＳ Ｐゴシック" panose="020B0600070205080204" pitchFamily="34" charset="-128"/>
              </a:rPr>
              <a:t>They are linked:  if there is no treatment (i.e.no treat threshold), then testing for the condition is moot.</a:t>
            </a:r>
          </a:p>
        </p:txBody>
      </p:sp>
    </p:spTree>
    <p:extLst>
      <p:ext uri="{BB962C8B-B14F-4D97-AF65-F5344CB8AC3E}">
        <p14:creationId xmlns:p14="http://schemas.microsoft.com/office/powerpoint/2010/main" val="1473605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702D5-B5FA-6BA5-5EC2-B488E4F6D6E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9DBF691-253B-D11C-885B-1BC96D7E096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B36720-6500-DB48-8AA9-0225D2E15AEF}" type="slidenum">
              <a:rPr lang="sv-SE" altLang="en-SE" sz="1200"/>
              <a:pPr/>
              <a:t>58</a:t>
            </a:fld>
            <a:endParaRPr lang="sv-SE" altLang="en-SE" sz="1200"/>
          </a:p>
        </p:txBody>
      </p:sp>
      <p:sp>
        <p:nvSpPr>
          <p:cNvPr id="450562" name="Rectangle 2">
            <a:extLst>
              <a:ext uri="{FF2B5EF4-FFF2-40B4-BE49-F238E27FC236}">
                <a16:creationId xmlns:a16="http://schemas.microsoft.com/office/drawing/2014/main" id="{6F51DAE9-63D3-554E-37B9-1A5B1A2B478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63" name="Rectangle 3">
            <a:extLst>
              <a:ext uri="{FF2B5EF4-FFF2-40B4-BE49-F238E27FC236}">
                <a16:creationId xmlns:a16="http://schemas.microsoft.com/office/drawing/2014/main" id="{69DA47E7-31EC-5469-EEEE-5C00CD5645D6}"/>
              </a:ext>
            </a:extLst>
          </p:cNvPr>
          <p:cNvSpPr>
            <a:spLocks noGrp="1" noChangeArrowheads="1"/>
          </p:cNvSpPr>
          <p:nvPr>
            <p:ph type="body" idx="1"/>
          </p:nvPr>
        </p:nvSpPr>
        <p:spPr/>
        <p:txBody>
          <a:bodyPr/>
          <a:lstStyle/>
          <a:p>
            <a:r>
              <a:rPr lang="sv-SE" altLang="en-SE">
                <a:latin typeface="Times" pitchFamily="2" charset="0"/>
                <a:ea typeface="ＭＳ Ｐゴシック" panose="020B0600070205080204" pitchFamily="34" charset="-128"/>
              </a:rPr>
              <a:t>The test and treat thresholds are not fixed in stone.  They depend on the patient</a:t>
            </a:r>
            <a:r>
              <a:rPr lang="sv-SE" altLang="sv-SE">
                <a:latin typeface="Times" pitchFamily="2" charset="0"/>
                <a:ea typeface="ＭＳ Ｐゴシック" panose="020B0600070205080204" pitchFamily="34" charset="-128"/>
              </a:rPr>
              <a:t>’</a:t>
            </a:r>
            <a:r>
              <a:rPr lang="sv-SE" altLang="en-SE">
                <a:latin typeface="Times" pitchFamily="2" charset="0"/>
                <a:ea typeface="ＭＳ Ｐゴシック" panose="020B0600070205080204" pitchFamily="34" charset="-128"/>
              </a:rPr>
              <a:t>s prognosis with and without investigation / treatment.</a:t>
            </a:r>
          </a:p>
          <a:p>
            <a:r>
              <a:rPr lang="sv-SE" altLang="en-SE">
                <a:latin typeface="Times" pitchFamily="2" charset="0"/>
                <a:ea typeface="ＭＳ Ｐゴシック" panose="020B0600070205080204" pitchFamily="34" charset="-128"/>
              </a:rPr>
              <a:t>They are linked:  if there is no treatment (i.e.no treat threshold), then testing for the condition is moot.</a:t>
            </a:r>
          </a:p>
        </p:txBody>
      </p:sp>
    </p:spTree>
    <p:extLst>
      <p:ext uri="{BB962C8B-B14F-4D97-AF65-F5344CB8AC3E}">
        <p14:creationId xmlns:p14="http://schemas.microsoft.com/office/powerpoint/2010/main" val="1538892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3238AD89-0229-384B-948E-1EE9D22099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4D94BB1-734B-DF46-8189-35B0C97E4A06}" type="slidenum">
              <a:rPr lang="sv-SE" altLang="en-SE" sz="1200" smtClean="0"/>
              <a:pPr/>
              <a:t>60</a:t>
            </a:fld>
            <a:endParaRPr lang="sv-SE" altLang="en-SE" sz="1200"/>
          </a:p>
        </p:txBody>
      </p:sp>
      <p:sp>
        <p:nvSpPr>
          <p:cNvPr id="111618" name="Rectangle 2">
            <a:extLst>
              <a:ext uri="{FF2B5EF4-FFF2-40B4-BE49-F238E27FC236}">
                <a16:creationId xmlns:a16="http://schemas.microsoft.com/office/drawing/2014/main" id="{004AACCE-EEFD-3840-935B-763DC5237932}"/>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522A0D54-D576-8848-8694-F0AED5083E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The test and treat thresholds are not fixed in stone.  They depend on the patient</a:t>
            </a:r>
            <a:r>
              <a:rPr lang="sv-SE" altLang="sv-SE">
                <a:latin typeface="Times" pitchFamily="2" charset="0"/>
              </a:rPr>
              <a:t>’</a:t>
            </a:r>
            <a:r>
              <a:rPr lang="sv-SE" altLang="en-SE">
                <a:latin typeface="Times" pitchFamily="2" charset="0"/>
              </a:rPr>
              <a:t>s prognosis with and without investigation / treatment.</a:t>
            </a:r>
          </a:p>
          <a:p>
            <a:r>
              <a:rPr lang="sv-SE" altLang="en-SE">
                <a:latin typeface="Times" pitchFamily="2" charset="0"/>
              </a:rPr>
              <a:t>They are linked:  if there is no treatment (i.e.no treat threshold), then testing for the condition is moot.</a:t>
            </a:r>
          </a:p>
        </p:txBody>
      </p:sp>
    </p:spTree>
    <p:extLst>
      <p:ext uri="{BB962C8B-B14F-4D97-AF65-F5344CB8AC3E}">
        <p14:creationId xmlns:p14="http://schemas.microsoft.com/office/powerpoint/2010/main" val="3606440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Platshållare för bildobjekt 1">
            <a:extLst>
              <a:ext uri="{FF2B5EF4-FFF2-40B4-BE49-F238E27FC236}">
                <a16:creationId xmlns:a16="http://schemas.microsoft.com/office/drawing/2014/main" id="{38CC5715-DC11-774D-9710-E2E6A7B2547D}"/>
              </a:ext>
            </a:extLst>
          </p:cNvPr>
          <p:cNvSpPr>
            <a:spLocks noGrp="1" noRot="1" noChangeAspect="1" noChangeArrowheads="1" noTextEdit="1"/>
          </p:cNvSpPr>
          <p:nvPr>
            <p:ph type="sldImg"/>
          </p:nvPr>
        </p:nvSpPr>
        <p:spPr>
          <a:ln/>
        </p:spPr>
      </p:sp>
      <p:sp>
        <p:nvSpPr>
          <p:cNvPr id="109570" name="Platshållare för anteckningar 2">
            <a:extLst>
              <a:ext uri="{FF2B5EF4-FFF2-40B4-BE49-F238E27FC236}">
                <a16:creationId xmlns:a16="http://schemas.microsoft.com/office/drawing/2014/main" id="{385A04B3-A1BE-774C-9D42-780479BACF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When it comes to the final step of decision-making, I believe that Big Data will help us better estimate the risks/benefits of various investigations and treatments.  Yet, decision-making also needs to take into account patient wishes and values, those of the patient</a:t>
            </a:r>
            <a:r>
              <a:rPr lang="sv-SE" altLang="sv-SE">
                <a:latin typeface="Times" pitchFamily="2" charset="0"/>
              </a:rPr>
              <a:t>’</a:t>
            </a:r>
            <a:r>
              <a:rPr lang="sv-SE" altLang="en-SE">
                <a:latin typeface="Times" pitchFamily="2" charset="0"/>
              </a:rPr>
              <a:t>s relatives, and the availability of health care resources. I believe that decision-making will remain challenging regardless of how much support we get from artificial intelligence.</a:t>
            </a:r>
          </a:p>
        </p:txBody>
      </p:sp>
      <p:sp>
        <p:nvSpPr>
          <p:cNvPr id="109571" name="Platshållare för bildnummer 3">
            <a:extLst>
              <a:ext uri="{FF2B5EF4-FFF2-40B4-BE49-F238E27FC236}">
                <a16:creationId xmlns:a16="http://schemas.microsoft.com/office/drawing/2014/main" id="{DA465C4C-A8EA-634F-933A-92299078FF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35F0FCC-7EF6-0945-BDDB-FAE1F98849A7}" type="slidenum">
              <a:rPr lang="sv-SE" altLang="en-SE" sz="1200" smtClean="0"/>
              <a:pPr/>
              <a:t>61</a:t>
            </a:fld>
            <a:endParaRPr lang="sv-SE" altLang="en-SE" sz="1200"/>
          </a:p>
        </p:txBody>
      </p:sp>
    </p:spTree>
    <p:extLst>
      <p:ext uri="{BB962C8B-B14F-4D97-AF65-F5344CB8AC3E}">
        <p14:creationId xmlns:p14="http://schemas.microsoft.com/office/powerpoint/2010/main" val="2619015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D8579DEF-111D-8CF3-6B2C-C25EBC421B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5BF8937-709E-B448-85FD-9511F8A6E10A}" type="slidenum">
              <a:rPr lang="sv-SE" altLang="en-SE" sz="1200" smtClean="0"/>
              <a:pPr/>
              <a:t>62</a:t>
            </a:fld>
            <a:endParaRPr lang="sv-SE" altLang="en-SE" sz="1200"/>
          </a:p>
        </p:txBody>
      </p:sp>
      <p:sp>
        <p:nvSpPr>
          <p:cNvPr id="116738" name="Rectangle 2">
            <a:extLst>
              <a:ext uri="{FF2B5EF4-FFF2-40B4-BE49-F238E27FC236}">
                <a16:creationId xmlns:a16="http://schemas.microsoft.com/office/drawing/2014/main" id="{A3532348-0652-F7AA-3B44-8006B6E5C96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516A81A3-7522-F126-580B-1A27B1EB84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ea typeface="MS PGothic" charset="0"/>
              </a:rPr>
              <a:t>So </a:t>
            </a:r>
            <a:r>
              <a:rPr lang="sv-SE" dirty="0" err="1">
                <a:ea typeface="MS PGothic" charset="0"/>
              </a:rPr>
              <a:t>how</a:t>
            </a:r>
            <a:r>
              <a:rPr lang="sv-SE" dirty="0">
                <a:ea typeface="MS PGothic" charset="0"/>
              </a:rPr>
              <a:t> </a:t>
            </a:r>
            <a:r>
              <a:rPr lang="sv-SE" dirty="0" err="1">
                <a:ea typeface="MS PGothic" charset="0"/>
              </a:rPr>
              <a:t>does</a:t>
            </a:r>
            <a:r>
              <a:rPr lang="sv-SE" dirty="0">
                <a:ea typeface="MS PGothic" charset="0"/>
              </a:rPr>
              <a:t> </a:t>
            </a:r>
            <a:r>
              <a:rPr lang="sv-SE" dirty="0" err="1">
                <a:ea typeface="MS PGothic" charset="0"/>
              </a:rPr>
              <a:t>diagnostic</a:t>
            </a:r>
            <a:r>
              <a:rPr lang="sv-SE" dirty="0">
                <a:ea typeface="MS PGothic" charset="0"/>
              </a:rPr>
              <a:t> reasoning</a:t>
            </a:r>
            <a:r>
              <a:rPr lang="sv-SE" baseline="0" dirty="0">
                <a:ea typeface="MS PGothic" charset="0"/>
              </a:rPr>
              <a:t> </a:t>
            </a:r>
            <a:r>
              <a:rPr lang="sv-SE" baseline="0" dirty="0" err="1">
                <a:ea typeface="MS PGothic" charset="0"/>
              </a:rPr>
              <a:t>work</a:t>
            </a:r>
            <a:r>
              <a:rPr lang="sv-SE" baseline="0" dirty="0">
                <a:ea typeface="MS PGothic" charset="0"/>
              </a:rPr>
              <a:t>?  </a:t>
            </a:r>
            <a:r>
              <a:rPr lang="sv-SE" baseline="0" dirty="0" err="1">
                <a:ea typeface="MS PGothic" charset="0"/>
              </a:rPr>
              <a:t>How</a:t>
            </a:r>
            <a:r>
              <a:rPr lang="sv-SE" baseline="0" dirty="0">
                <a:ea typeface="MS PGothic" charset="0"/>
              </a:rPr>
              <a:t> </a:t>
            </a:r>
            <a:r>
              <a:rPr lang="sv-SE" baseline="0" dirty="0" err="1">
                <a:ea typeface="MS PGothic" charset="0"/>
              </a:rPr>
              <a:t>does</a:t>
            </a:r>
            <a:r>
              <a:rPr lang="sv-SE" baseline="0" dirty="0">
                <a:ea typeface="MS PGothic" charset="0"/>
              </a:rPr>
              <a:t> </a:t>
            </a:r>
            <a:r>
              <a:rPr lang="sv-SE" baseline="0" dirty="0" err="1">
                <a:ea typeface="MS PGothic" charset="0"/>
              </a:rPr>
              <a:t>thinking</a:t>
            </a:r>
            <a:r>
              <a:rPr lang="sv-SE" baseline="0" dirty="0">
                <a:ea typeface="MS PGothic" charset="0"/>
              </a:rPr>
              <a:t> </a:t>
            </a:r>
            <a:r>
              <a:rPr lang="sv-SE" baseline="0" dirty="0" err="1">
                <a:ea typeface="MS PGothic" charset="0"/>
              </a:rPr>
              <a:t>work</a:t>
            </a:r>
            <a:r>
              <a:rPr lang="sv-SE" baseline="0" dirty="0">
                <a:ea typeface="MS PGothic" charset="0"/>
              </a:rPr>
              <a:t> in general?</a:t>
            </a:r>
            <a:endParaRPr lang="sv-SE" dirty="0">
              <a:ea typeface="MS PGothic" charset="0"/>
            </a:endParaRPr>
          </a:p>
          <a:p>
            <a:pPr>
              <a:defRPr/>
            </a:pPr>
            <a:endParaRPr lang="sv-SE" dirty="0">
              <a:ea typeface="MS PGothic" charset="0"/>
            </a:endParaRPr>
          </a:p>
          <a:p>
            <a:pPr>
              <a:defRPr/>
            </a:pPr>
            <a:r>
              <a:rPr lang="sv-SE" dirty="0">
                <a:ea typeface="MS PGothic" charset="0"/>
              </a:rPr>
              <a:t>Daniel </a:t>
            </a:r>
            <a:r>
              <a:rPr lang="sv-SE" dirty="0" err="1">
                <a:ea typeface="MS PGothic" charset="0"/>
              </a:rPr>
              <a:t>Kahnemanan</a:t>
            </a:r>
            <a:r>
              <a:rPr lang="sv-SE" dirty="0">
                <a:ea typeface="MS PGothic" charset="0"/>
              </a:rPr>
              <a:t> Israeli-</a:t>
            </a:r>
            <a:r>
              <a:rPr lang="sv-SE" dirty="0" err="1">
                <a:ea typeface="MS PGothic" charset="0"/>
              </a:rPr>
              <a:t>American</a:t>
            </a:r>
            <a:r>
              <a:rPr lang="sv-SE" dirty="0">
                <a:ea typeface="MS PGothic" charset="0"/>
              </a:rPr>
              <a:t> </a:t>
            </a:r>
            <a:r>
              <a:rPr lang="sv-SE" dirty="0" err="1">
                <a:ea typeface="MS PGothic" charset="0"/>
              </a:rPr>
              <a:t>psychologist</a:t>
            </a:r>
            <a:r>
              <a:rPr lang="sv-SE" dirty="0">
                <a:ea typeface="MS PGothic" charset="0"/>
              </a:rPr>
              <a:t> and </a:t>
            </a:r>
            <a:r>
              <a:rPr lang="sv-SE" dirty="0" err="1">
                <a:ea typeface="MS PGothic" charset="0"/>
              </a:rPr>
              <a:t>winner</a:t>
            </a:r>
            <a:r>
              <a:rPr lang="sv-SE" dirty="0">
                <a:ea typeface="MS PGothic" charset="0"/>
              </a:rPr>
              <a:t> </a:t>
            </a:r>
            <a:r>
              <a:rPr lang="sv-SE" dirty="0" err="1">
                <a:ea typeface="MS PGothic" charset="0"/>
              </a:rPr>
              <a:t>of</a:t>
            </a:r>
            <a:r>
              <a:rPr lang="sv-SE" dirty="0">
                <a:ea typeface="MS PGothic" charset="0"/>
              </a:rPr>
              <a:t> the 2002 Nobel Memorial </a:t>
            </a:r>
            <a:r>
              <a:rPr lang="sv-SE" dirty="0" err="1">
                <a:ea typeface="MS PGothic" charset="0"/>
              </a:rPr>
              <a:t>Prize</a:t>
            </a:r>
            <a:r>
              <a:rPr lang="sv-SE" dirty="0">
                <a:ea typeface="MS PGothic" charset="0"/>
              </a:rPr>
              <a:t> in </a:t>
            </a:r>
            <a:r>
              <a:rPr lang="sv-SE" dirty="0" err="1">
                <a:ea typeface="MS PGothic" charset="0"/>
              </a:rPr>
              <a:t>Economic</a:t>
            </a:r>
            <a:r>
              <a:rPr lang="sv-SE" dirty="0">
                <a:ea typeface="MS PGothic" charset="0"/>
              </a:rPr>
              <a:t> Sciences. </a:t>
            </a:r>
            <a:r>
              <a:rPr lang="sv-SE" dirty="0" err="1">
                <a:ea typeface="MS PGothic" charset="0"/>
              </a:rPr>
              <a:t>He</a:t>
            </a:r>
            <a:r>
              <a:rPr lang="sv-SE" dirty="0">
                <a:ea typeface="MS PGothic" charset="0"/>
              </a:rPr>
              <a:t> is notable for </a:t>
            </a:r>
            <a:r>
              <a:rPr lang="sv-SE" dirty="0" err="1">
                <a:ea typeface="MS PGothic" charset="0"/>
              </a:rPr>
              <a:t>his</a:t>
            </a:r>
            <a:r>
              <a:rPr lang="sv-SE" dirty="0">
                <a:ea typeface="MS PGothic" charset="0"/>
              </a:rPr>
              <a:t> </a:t>
            </a:r>
            <a:r>
              <a:rPr lang="sv-SE" dirty="0" err="1">
                <a:ea typeface="MS PGothic" charset="0"/>
              </a:rPr>
              <a:t>work</a:t>
            </a:r>
            <a:r>
              <a:rPr lang="sv-SE" dirty="0">
                <a:ea typeface="MS PGothic" charset="0"/>
              </a:rPr>
              <a:t> on the </a:t>
            </a:r>
            <a:r>
              <a:rPr lang="sv-SE" dirty="0" err="1">
                <a:ea typeface="MS PGothic" charset="0"/>
              </a:rPr>
              <a:t>psychology</a:t>
            </a:r>
            <a:r>
              <a:rPr lang="sv-SE" dirty="0">
                <a:ea typeface="MS PGothic" charset="0"/>
              </a:rPr>
              <a:t> </a:t>
            </a:r>
            <a:r>
              <a:rPr lang="sv-SE" dirty="0" err="1">
                <a:ea typeface="MS PGothic" charset="0"/>
              </a:rPr>
              <a:t>of</a:t>
            </a:r>
            <a:r>
              <a:rPr lang="sv-SE" dirty="0">
                <a:ea typeface="MS PGothic" charset="0"/>
              </a:rPr>
              <a:t> </a:t>
            </a:r>
            <a:r>
              <a:rPr lang="sv-SE" dirty="0" err="1">
                <a:ea typeface="MS PGothic" charset="0"/>
              </a:rPr>
              <a:t>judgment</a:t>
            </a:r>
            <a:r>
              <a:rPr lang="sv-SE" dirty="0">
                <a:ea typeface="MS PGothic" charset="0"/>
              </a:rPr>
              <a:t> and decision-</a:t>
            </a:r>
            <a:r>
              <a:rPr lang="sv-SE" dirty="0" err="1">
                <a:ea typeface="MS PGothic" charset="0"/>
              </a:rPr>
              <a:t>making</a:t>
            </a:r>
            <a:r>
              <a:rPr lang="sv-SE" dirty="0">
                <a:ea typeface="MS PGothic" charset="0"/>
              </a:rPr>
              <a:t>, </a:t>
            </a:r>
            <a:r>
              <a:rPr lang="sv-SE" dirty="0" err="1">
                <a:ea typeface="MS PGothic" charset="0"/>
              </a:rPr>
              <a:t>behavioral</a:t>
            </a:r>
            <a:r>
              <a:rPr lang="sv-SE" dirty="0">
                <a:ea typeface="MS PGothic" charset="0"/>
              </a:rPr>
              <a:t> </a:t>
            </a:r>
            <a:r>
              <a:rPr lang="sv-SE" dirty="0" err="1">
                <a:ea typeface="MS PGothic" charset="0"/>
              </a:rPr>
              <a:t>economics</a:t>
            </a:r>
            <a:r>
              <a:rPr lang="sv-SE" dirty="0">
                <a:ea typeface="MS PGothic" charset="0"/>
              </a:rPr>
              <a:t> and </a:t>
            </a:r>
            <a:r>
              <a:rPr lang="sv-SE" dirty="0" err="1">
                <a:ea typeface="MS PGothic" charset="0"/>
              </a:rPr>
              <a:t>hedonic</a:t>
            </a:r>
            <a:r>
              <a:rPr lang="sv-SE" dirty="0">
                <a:ea typeface="MS PGothic" charset="0"/>
              </a:rPr>
              <a:t> </a:t>
            </a:r>
            <a:r>
              <a:rPr lang="sv-SE" dirty="0" err="1">
                <a:ea typeface="MS PGothic" charset="0"/>
              </a:rPr>
              <a:t>psychology</a:t>
            </a:r>
            <a:r>
              <a:rPr lang="sv-SE" dirty="0">
                <a:ea typeface="MS PGothic" charset="0"/>
              </a:rPr>
              <a:t>.</a:t>
            </a:r>
          </a:p>
          <a:p>
            <a:pPr>
              <a:defRPr/>
            </a:pPr>
            <a:r>
              <a:rPr lang="sv-SE" dirty="0" err="1">
                <a:ea typeface="MS PGothic" charset="0"/>
              </a:rPr>
              <a:t>With</a:t>
            </a:r>
            <a:r>
              <a:rPr lang="sv-SE" dirty="0">
                <a:ea typeface="MS PGothic" charset="0"/>
              </a:rPr>
              <a:t> Amos </a:t>
            </a:r>
            <a:r>
              <a:rPr lang="sv-SE" dirty="0" err="1">
                <a:ea typeface="MS PGothic" charset="0"/>
              </a:rPr>
              <a:t>Tversky</a:t>
            </a:r>
            <a:r>
              <a:rPr lang="sv-SE" dirty="0">
                <a:ea typeface="MS PGothic" charset="0"/>
              </a:rPr>
              <a:t> and </a:t>
            </a:r>
            <a:r>
              <a:rPr lang="sv-SE" dirty="0" err="1">
                <a:ea typeface="MS PGothic" charset="0"/>
              </a:rPr>
              <a:t>others</a:t>
            </a:r>
            <a:r>
              <a:rPr lang="sv-SE" dirty="0">
                <a:ea typeface="MS PGothic" charset="0"/>
              </a:rPr>
              <a:t>, </a:t>
            </a:r>
            <a:r>
              <a:rPr lang="sv-SE" dirty="0" err="1">
                <a:ea typeface="MS PGothic" charset="0"/>
              </a:rPr>
              <a:t>Kahneman</a:t>
            </a:r>
            <a:r>
              <a:rPr lang="sv-SE" dirty="0">
                <a:ea typeface="MS PGothic" charset="0"/>
              </a:rPr>
              <a:t> </a:t>
            </a:r>
            <a:r>
              <a:rPr lang="sv-SE" dirty="0" err="1">
                <a:ea typeface="MS PGothic" charset="0"/>
              </a:rPr>
              <a:t>established</a:t>
            </a:r>
            <a:r>
              <a:rPr lang="sv-SE" dirty="0">
                <a:ea typeface="MS PGothic" charset="0"/>
              </a:rPr>
              <a:t> a </a:t>
            </a:r>
            <a:r>
              <a:rPr lang="sv-SE" dirty="0" err="1">
                <a:ea typeface="MS PGothic" charset="0"/>
              </a:rPr>
              <a:t>cognitive</a:t>
            </a:r>
            <a:r>
              <a:rPr lang="sv-SE" dirty="0">
                <a:ea typeface="MS PGothic" charset="0"/>
              </a:rPr>
              <a:t> basis for common human </a:t>
            </a:r>
            <a:r>
              <a:rPr lang="sv-SE" dirty="0" err="1">
                <a:ea typeface="MS PGothic" charset="0"/>
              </a:rPr>
              <a:t>errors</a:t>
            </a:r>
            <a:r>
              <a:rPr lang="sv-SE" dirty="0">
                <a:ea typeface="MS PGothic" charset="0"/>
              </a:rPr>
              <a:t> </a:t>
            </a:r>
            <a:r>
              <a:rPr lang="sv-SE" dirty="0" err="1">
                <a:ea typeface="MS PGothic" charset="0"/>
              </a:rPr>
              <a:t>which</a:t>
            </a:r>
            <a:r>
              <a:rPr lang="sv-SE" dirty="0">
                <a:ea typeface="MS PGothic" charset="0"/>
              </a:rPr>
              <a:t> </a:t>
            </a:r>
            <a:r>
              <a:rPr lang="sv-SE" dirty="0" err="1">
                <a:ea typeface="MS PGothic" charset="0"/>
              </a:rPr>
              <a:t>arise</a:t>
            </a:r>
            <a:r>
              <a:rPr lang="sv-SE" dirty="0">
                <a:ea typeface="MS PGothic" charset="0"/>
              </a:rPr>
              <a:t> from </a:t>
            </a:r>
            <a:r>
              <a:rPr lang="sv-SE" dirty="0" err="1">
                <a:ea typeface="MS PGothic" charset="0"/>
              </a:rPr>
              <a:t>heuristics</a:t>
            </a:r>
            <a:r>
              <a:rPr lang="sv-SE" dirty="0">
                <a:ea typeface="MS PGothic" charset="0"/>
              </a:rPr>
              <a:t> and </a:t>
            </a:r>
            <a:r>
              <a:rPr lang="sv-SE" dirty="0" err="1">
                <a:ea typeface="MS PGothic" charset="0"/>
              </a:rPr>
              <a:t>biases</a:t>
            </a:r>
            <a:r>
              <a:rPr lang="sv-SE" dirty="0">
                <a:ea typeface="MS PGothic" charset="0"/>
              </a:rPr>
              <a:t> (</a:t>
            </a:r>
            <a:r>
              <a:rPr lang="sv-SE" dirty="0" err="1">
                <a:ea typeface="MS PGothic" charset="0"/>
              </a:rPr>
              <a:t>Kahneman</a:t>
            </a:r>
            <a:r>
              <a:rPr lang="sv-SE" dirty="0">
                <a:ea typeface="MS PGothic" charset="0"/>
              </a:rPr>
              <a:t> &amp; </a:t>
            </a:r>
            <a:r>
              <a:rPr lang="sv-SE" dirty="0" err="1">
                <a:ea typeface="MS PGothic" charset="0"/>
              </a:rPr>
              <a:t>Tversky</a:t>
            </a:r>
            <a:r>
              <a:rPr lang="sv-SE" dirty="0">
                <a:ea typeface="MS PGothic" charset="0"/>
              </a:rPr>
              <a:t>, 1973; </a:t>
            </a:r>
            <a:r>
              <a:rPr lang="sv-SE" dirty="0" err="1">
                <a:ea typeface="MS PGothic" charset="0"/>
              </a:rPr>
              <a:t>Kahneman</a:t>
            </a:r>
            <a:r>
              <a:rPr lang="sv-SE" dirty="0">
                <a:ea typeface="MS PGothic" charset="0"/>
              </a:rPr>
              <a:t>, </a:t>
            </a:r>
            <a:r>
              <a:rPr lang="sv-SE" dirty="0" err="1">
                <a:ea typeface="MS PGothic" charset="0"/>
              </a:rPr>
              <a:t>Slovic</a:t>
            </a:r>
            <a:r>
              <a:rPr lang="sv-SE" dirty="0">
                <a:ea typeface="MS PGothic" charset="0"/>
              </a:rPr>
              <a:t> &amp; </a:t>
            </a:r>
            <a:r>
              <a:rPr lang="sv-SE" dirty="0" err="1">
                <a:ea typeface="MS PGothic" charset="0"/>
              </a:rPr>
              <a:t>Tversky</a:t>
            </a:r>
            <a:r>
              <a:rPr lang="sv-SE" dirty="0">
                <a:ea typeface="MS PGothic" charset="0"/>
              </a:rPr>
              <a:t>, 1982; </a:t>
            </a:r>
            <a:r>
              <a:rPr lang="sv-SE" dirty="0" err="1">
                <a:ea typeface="MS PGothic" charset="0"/>
              </a:rPr>
              <a:t>Tversky</a:t>
            </a:r>
            <a:r>
              <a:rPr lang="sv-SE" dirty="0">
                <a:ea typeface="MS PGothic" charset="0"/>
              </a:rPr>
              <a:t> &amp; </a:t>
            </a:r>
            <a:r>
              <a:rPr lang="sv-SE" dirty="0" err="1">
                <a:ea typeface="MS PGothic" charset="0"/>
              </a:rPr>
              <a:t>Kahneman</a:t>
            </a:r>
            <a:r>
              <a:rPr lang="sv-SE" dirty="0">
                <a:ea typeface="MS PGothic" charset="0"/>
              </a:rPr>
              <a:t>, 1974), and </a:t>
            </a:r>
            <a:r>
              <a:rPr lang="sv-SE" dirty="0" err="1">
                <a:ea typeface="MS PGothic" charset="0"/>
              </a:rPr>
              <a:t>developed</a:t>
            </a:r>
            <a:r>
              <a:rPr lang="sv-SE" dirty="0">
                <a:ea typeface="MS PGothic" charset="0"/>
              </a:rPr>
              <a:t> </a:t>
            </a:r>
            <a:r>
              <a:rPr lang="sv-SE" dirty="0" err="1">
                <a:ea typeface="MS PGothic" charset="0"/>
              </a:rPr>
              <a:t>prospect</a:t>
            </a:r>
            <a:r>
              <a:rPr lang="sv-SE" dirty="0">
                <a:ea typeface="MS PGothic" charset="0"/>
              </a:rPr>
              <a:t> </a:t>
            </a:r>
            <a:r>
              <a:rPr lang="sv-SE" dirty="0" err="1">
                <a:ea typeface="MS PGothic" charset="0"/>
              </a:rPr>
              <a:t>theory</a:t>
            </a:r>
            <a:r>
              <a:rPr lang="sv-SE" dirty="0">
                <a:ea typeface="MS PGothic" charset="0"/>
              </a:rPr>
              <a:t> (</a:t>
            </a:r>
            <a:r>
              <a:rPr lang="sv-SE" dirty="0" err="1">
                <a:ea typeface="MS PGothic" charset="0"/>
              </a:rPr>
              <a:t>Kahneman</a:t>
            </a:r>
            <a:r>
              <a:rPr lang="sv-SE" dirty="0">
                <a:ea typeface="MS PGothic" charset="0"/>
              </a:rPr>
              <a:t> &amp; </a:t>
            </a:r>
            <a:r>
              <a:rPr lang="sv-SE" dirty="0" err="1">
                <a:ea typeface="MS PGothic" charset="0"/>
              </a:rPr>
              <a:t>Tversky</a:t>
            </a:r>
            <a:r>
              <a:rPr lang="sv-SE" dirty="0">
                <a:ea typeface="MS PGothic" charset="0"/>
              </a:rPr>
              <a:t>, 1979). </a:t>
            </a:r>
            <a:r>
              <a:rPr lang="sv-SE" dirty="0" err="1">
                <a:ea typeface="MS PGothic" charset="0"/>
              </a:rPr>
              <a:t>He</a:t>
            </a:r>
            <a:r>
              <a:rPr lang="sv-SE" dirty="0">
                <a:ea typeface="MS PGothic" charset="0"/>
              </a:rPr>
              <a:t> </a:t>
            </a:r>
            <a:r>
              <a:rPr lang="sv-SE" dirty="0" err="1">
                <a:ea typeface="MS PGothic" charset="0"/>
              </a:rPr>
              <a:t>was</a:t>
            </a:r>
            <a:r>
              <a:rPr lang="sv-SE" dirty="0">
                <a:ea typeface="MS PGothic" charset="0"/>
              </a:rPr>
              <a:t> </a:t>
            </a:r>
            <a:r>
              <a:rPr lang="sv-SE" dirty="0" err="1">
                <a:ea typeface="MS PGothic" charset="0"/>
              </a:rPr>
              <a:t>awarded</a:t>
            </a:r>
            <a:r>
              <a:rPr lang="sv-SE" dirty="0">
                <a:ea typeface="MS PGothic" charset="0"/>
              </a:rPr>
              <a:t> the 2002 Nobel Memorial </a:t>
            </a:r>
            <a:r>
              <a:rPr lang="sv-SE" dirty="0" err="1">
                <a:ea typeface="MS PGothic" charset="0"/>
              </a:rPr>
              <a:t>Prize</a:t>
            </a:r>
            <a:r>
              <a:rPr lang="sv-SE" dirty="0">
                <a:ea typeface="MS PGothic" charset="0"/>
              </a:rPr>
              <a:t> in </a:t>
            </a:r>
            <a:r>
              <a:rPr lang="sv-SE" dirty="0" err="1">
                <a:ea typeface="MS PGothic" charset="0"/>
              </a:rPr>
              <a:t>Economics</a:t>
            </a:r>
            <a:r>
              <a:rPr lang="sv-SE" dirty="0">
                <a:ea typeface="MS PGothic" charset="0"/>
              </a:rPr>
              <a:t> for </a:t>
            </a:r>
            <a:r>
              <a:rPr lang="sv-SE" dirty="0" err="1">
                <a:ea typeface="MS PGothic" charset="0"/>
              </a:rPr>
              <a:t>his</a:t>
            </a:r>
            <a:r>
              <a:rPr lang="sv-SE" dirty="0">
                <a:ea typeface="MS PGothic" charset="0"/>
              </a:rPr>
              <a:t> </a:t>
            </a:r>
            <a:r>
              <a:rPr lang="sv-SE" dirty="0" err="1">
                <a:ea typeface="MS PGothic" charset="0"/>
              </a:rPr>
              <a:t>work</a:t>
            </a:r>
            <a:r>
              <a:rPr lang="sv-SE" dirty="0">
                <a:ea typeface="MS PGothic" charset="0"/>
              </a:rPr>
              <a:t> in </a:t>
            </a:r>
            <a:r>
              <a:rPr lang="sv-SE" dirty="0" err="1">
                <a:ea typeface="MS PGothic" charset="0"/>
              </a:rPr>
              <a:t>prospect</a:t>
            </a:r>
            <a:r>
              <a:rPr lang="sv-SE" dirty="0">
                <a:ea typeface="MS PGothic" charset="0"/>
              </a:rPr>
              <a:t> </a:t>
            </a:r>
            <a:r>
              <a:rPr lang="sv-SE" dirty="0" err="1">
                <a:ea typeface="MS PGothic" charset="0"/>
              </a:rPr>
              <a:t>theory</a:t>
            </a:r>
            <a:r>
              <a:rPr lang="sv-SE" dirty="0">
                <a:ea typeface="MS PGothic" charset="0"/>
              </a:rPr>
              <a:t>.</a:t>
            </a:r>
          </a:p>
        </p:txBody>
      </p:sp>
      <p:sp>
        <p:nvSpPr>
          <p:cNvPr id="4" name="Platshållare för bildnummer 3"/>
          <p:cNvSpPr>
            <a:spLocks noGrp="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2C09D14-F26E-3049-9E69-734BE7FD6F00}" type="slidenum">
              <a:rPr lang="sv-SE" sz="1200"/>
              <a:pPr>
                <a:defRPr/>
              </a:pPr>
              <a:t>5</a:t>
            </a:fld>
            <a:endParaRPr lang="sv-S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err="1"/>
              <a:t>Pattern</a:t>
            </a:r>
            <a:r>
              <a:rPr lang="sv-SE" dirty="0"/>
              <a:t> </a:t>
            </a:r>
            <a:r>
              <a:rPr lang="sv-SE" dirty="0" err="1"/>
              <a:t>recognition</a:t>
            </a:r>
            <a:r>
              <a:rPr lang="sv-SE" dirty="0"/>
              <a:t>, </a:t>
            </a:r>
            <a:r>
              <a:rPr lang="sv-SE" dirty="0" err="1"/>
              <a:t>striving</a:t>
            </a:r>
            <a:r>
              <a:rPr lang="sv-SE" dirty="0"/>
              <a:t> for </a:t>
            </a:r>
            <a:r>
              <a:rPr lang="sv-SE" dirty="0" err="1"/>
              <a:t>coherence</a:t>
            </a:r>
            <a:r>
              <a:rPr lang="sv-SE" dirty="0"/>
              <a:t>.</a:t>
            </a:r>
          </a:p>
          <a:p>
            <a:pPr>
              <a:defRPr/>
            </a:pPr>
            <a:endParaRPr lang="sv-SE" dirty="0"/>
          </a:p>
          <a:p>
            <a:pPr>
              <a:defRPr/>
            </a:pPr>
            <a:r>
              <a:rPr lang="sv-SE" dirty="0"/>
              <a:t>2017 Norman:  ”</a:t>
            </a:r>
            <a:r>
              <a:rPr lang="sv-SE" dirty="0" err="1"/>
              <a:t>automatic</a:t>
            </a:r>
            <a:r>
              <a:rPr lang="sv-SE" dirty="0"/>
              <a:t>, </a:t>
            </a:r>
            <a:r>
              <a:rPr lang="sv-SE" dirty="0" err="1"/>
              <a:t>unconscious</a:t>
            </a:r>
            <a:r>
              <a:rPr lang="sv-SE" dirty="0"/>
              <a:t>,</a:t>
            </a:r>
            <a:r>
              <a:rPr lang="sv-SE" baseline="0" dirty="0"/>
              <a:t> </a:t>
            </a:r>
            <a:r>
              <a:rPr lang="sv-SE" baseline="0" dirty="0" err="1"/>
              <a:t>seemingly</a:t>
            </a:r>
            <a:r>
              <a:rPr lang="sv-SE" baseline="0" dirty="0"/>
              <a:t> </a:t>
            </a:r>
            <a:r>
              <a:rPr lang="sv-SE" baseline="0" dirty="0" err="1"/>
              <a:t>effortless</a:t>
            </a:r>
            <a:r>
              <a:rPr lang="sv-SE" baseline="0" dirty="0"/>
              <a:t>, intuitive, </a:t>
            </a:r>
            <a:r>
              <a:rPr lang="sv-SE" baseline="0" dirty="0" err="1"/>
              <a:t>heuristic</a:t>
            </a:r>
            <a:r>
              <a:rPr lang="sv-SE" baseline="0" dirty="0"/>
              <a:t>”</a:t>
            </a:r>
            <a:r>
              <a:rPr lang="sv-SE" dirty="0"/>
              <a:t> </a:t>
            </a:r>
          </a:p>
        </p:txBody>
      </p:sp>
      <p:sp>
        <p:nvSpPr>
          <p:cNvPr id="4" name="Platshållare för bildnummer 3"/>
          <p:cNvSpPr>
            <a:spLocks noGrp="1"/>
          </p:cNvSpPr>
          <p:nvPr>
            <p:ph type="sldNum" sz="quarter" idx="5"/>
          </p:nvPr>
        </p:nvSpPr>
        <p:spPr/>
        <p:txBody>
          <a:bodyPr/>
          <a:lstStyle/>
          <a:p>
            <a:pPr>
              <a:defRPr/>
            </a:pPr>
            <a:fld id="{3F314FC7-53DF-1048-8DE9-032E01D63B7D}" type="slidenum">
              <a:rPr lang="sv-SE" smtClean="0"/>
              <a:pPr>
                <a:defRPr/>
              </a:pPr>
              <a:t>6</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Platshållare för bildobjekt 1">
            <a:extLst>
              <a:ext uri="{FF2B5EF4-FFF2-40B4-BE49-F238E27FC236}">
                <a16:creationId xmlns:a16="http://schemas.microsoft.com/office/drawing/2014/main" id="{C2A7D5F5-7B5E-C515-3B29-478A83361E3B}"/>
              </a:ext>
            </a:extLst>
          </p:cNvPr>
          <p:cNvSpPr>
            <a:spLocks noGrp="1" noRot="1" noChangeAspect="1" noChangeArrowheads="1" noTextEdit="1"/>
          </p:cNvSpPr>
          <p:nvPr>
            <p:ph type="sldImg"/>
          </p:nvPr>
        </p:nvSpPr>
        <p:spPr>
          <a:ln/>
        </p:spPr>
      </p:sp>
      <p:sp>
        <p:nvSpPr>
          <p:cNvPr id="148482" name="Platshållare för anteckningar 2">
            <a:extLst>
              <a:ext uri="{FF2B5EF4-FFF2-40B4-BE49-F238E27FC236}">
                <a16:creationId xmlns:a16="http://schemas.microsoft.com/office/drawing/2014/main" id="{6B5C1B99-C26B-1DE1-3D9D-7CDDB0B93A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Coherence.</a:t>
            </a:r>
          </a:p>
          <a:p>
            <a:endParaRPr lang="sv-SE" altLang="en-SE"/>
          </a:p>
          <a:p>
            <a:r>
              <a:rPr lang="sv-SE" altLang="en-SE"/>
              <a:t>And for the most part, this is a great feature.  We do need to interprete information within its context</a:t>
            </a:r>
          </a:p>
        </p:txBody>
      </p:sp>
      <p:sp>
        <p:nvSpPr>
          <p:cNvPr id="148483" name="Platshållare för bildnummer 3">
            <a:extLst>
              <a:ext uri="{FF2B5EF4-FFF2-40B4-BE49-F238E27FC236}">
                <a16:creationId xmlns:a16="http://schemas.microsoft.com/office/drawing/2014/main" id="{B201B048-BADB-9E4B-623C-49AA6F53AE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50A6EF9C-54E2-EB40-93A3-6175ACE9F15C}" type="slidenum">
              <a:rPr lang="sv-SE" altLang="en-SE" sz="1200" smtClean="0"/>
              <a:pPr/>
              <a:t>7</a:t>
            </a:fld>
            <a:endParaRPr lang="sv-SE" altLang="en-S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2017 Norman:</a:t>
            </a:r>
            <a:r>
              <a:rPr lang="sv-SE" baseline="0" dirty="0"/>
              <a:t>  ”</a:t>
            </a:r>
            <a:r>
              <a:rPr lang="sv-SE" baseline="0" dirty="0" err="1"/>
              <a:t>controlled</a:t>
            </a:r>
            <a:r>
              <a:rPr lang="sv-SE" baseline="0" dirty="0"/>
              <a:t>, </a:t>
            </a:r>
            <a:r>
              <a:rPr lang="sv-SE" baseline="0" dirty="0" err="1"/>
              <a:t>conscious</a:t>
            </a:r>
            <a:r>
              <a:rPr lang="sv-SE" baseline="0" dirty="0"/>
              <a:t>, </a:t>
            </a:r>
            <a:r>
              <a:rPr lang="sv-SE" baseline="0" dirty="0" err="1"/>
              <a:t>effortful</a:t>
            </a:r>
            <a:r>
              <a:rPr lang="sv-SE" baseline="0" dirty="0"/>
              <a:t>, </a:t>
            </a:r>
            <a:r>
              <a:rPr lang="sv-SE" baseline="0" dirty="0" err="1"/>
              <a:t>reflective</a:t>
            </a:r>
            <a:r>
              <a:rPr lang="sv-SE" baseline="0" dirty="0"/>
              <a:t>, </a:t>
            </a:r>
            <a:r>
              <a:rPr lang="sv-SE" baseline="0" dirty="0" err="1"/>
              <a:t>analytic</a:t>
            </a:r>
            <a:endParaRPr lang="sv-SE" dirty="0"/>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9</a:t>
            </a:fld>
            <a:endParaRPr lang="sv-SE"/>
          </a:p>
        </p:txBody>
      </p:sp>
    </p:spTree>
    <p:extLst>
      <p:ext uri="{BB962C8B-B14F-4D97-AF65-F5344CB8AC3E}">
        <p14:creationId xmlns:p14="http://schemas.microsoft.com/office/powerpoint/2010/main" val="248925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a:ln/>
        </p:spPr>
      </p:sp>
      <p:sp>
        <p:nvSpPr>
          <p:cNvPr id="58370" name="Platshållare för anteckninga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sv-SE" dirty="0" err="1">
                <a:ea typeface="MS PGothic" charset="0"/>
              </a:rPr>
              <a:t>One</a:t>
            </a:r>
            <a:r>
              <a:rPr lang="sv-SE" dirty="0">
                <a:ea typeface="MS PGothic" charset="0"/>
              </a:rPr>
              <a:t> source </a:t>
            </a:r>
            <a:r>
              <a:rPr lang="sv-SE" dirty="0" err="1">
                <a:ea typeface="MS PGothic" charset="0"/>
              </a:rPr>
              <a:t>of</a:t>
            </a:r>
            <a:r>
              <a:rPr lang="sv-SE" dirty="0">
                <a:ea typeface="MS PGothic" charset="0"/>
              </a:rPr>
              <a:t> </a:t>
            </a:r>
            <a:r>
              <a:rPr lang="sv-SE" dirty="0" err="1">
                <a:ea typeface="MS PGothic" charset="0"/>
              </a:rPr>
              <a:t>diagnostic</a:t>
            </a:r>
            <a:r>
              <a:rPr lang="sv-SE" dirty="0">
                <a:ea typeface="MS PGothic" charset="0"/>
              </a:rPr>
              <a:t> </a:t>
            </a:r>
            <a:r>
              <a:rPr lang="sv-SE" dirty="0" err="1">
                <a:ea typeface="MS PGothic" charset="0"/>
              </a:rPr>
              <a:t>errors</a:t>
            </a:r>
            <a:r>
              <a:rPr lang="sv-SE" dirty="0">
                <a:ea typeface="MS PGothic" charset="0"/>
              </a:rPr>
              <a:t> is </a:t>
            </a:r>
            <a:r>
              <a:rPr lang="sv-SE" dirty="0" err="1">
                <a:ea typeface="MS PGothic" charset="0"/>
              </a:rPr>
              <a:t>insufficent</a:t>
            </a:r>
            <a:r>
              <a:rPr lang="sv-SE" dirty="0">
                <a:ea typeface="MS PGothic" charset="0"/>
              </a:rPr>
              <a:t> data.  </a:t>
            </a:r>
            <a:r>
              <a:rPr lang="sv-SE" dirty="0" err="1">
                <a:ea typeface="MS PGothic" charset="0"/>
              </a:rPr>
              <a:t>Here</a:t>
            </a:r>
            <a:r>
              <a:rPr lang="sv-SE" dirty="0">
                <a:ea typeface="MS PGothic" charset="0"/>
              </a:rPr>
              <a:t>,</a:t>
            </a:r>
            <a:r>
              <a:rPr lang="sv-SE" baseline="0" dirty="0">
                <a:ea typeface="MS PGothic" charset="0"/>
              </a:rPr>
              <a:t> it is </a:t>
            </a:r>
            <a:r>
              <a:rPr lang="sv-SE" baseline="0" dirty="0" err="1">
                <a:ea typeface="MS PGothic" charset="0"/>
              </a:rPr>
              <a:t>obvious</a:t>
            </a:r>
            <a:r>
              <a:rPr lang="sv-SE" baseline="0" dirty="0">
                <a:ea typeface="MS PGothic" charset="0"/>
              </a:rPr>
              <a:t> </a:t>
            </a:r>
            <a:r>
              <a:rPr lang="sv-SE" baseline="0" dirty="0" err="1">
                <a:ea typeface="MS PGothic" charset="0"/>
              </a:rPr>
              <a:t>that</a:t>
            </a:r>
            <a:r>
              <a:rPr lang="sv-SE" baseline="0" dirty="0">
                <a:ea typeface="MS PGothic" charset="0"/>
              </a:rPr>
              <a:t> </a:t>
            </a:r>
            <a:r>
              <a:rPr lang="sv-SE" baseline="0" dirty="0" err="1">
                <a:ea typeface="MS PGothic" charset="0"/>
              </a:rPr>
              <a:t>we</a:t>
            </a:r>
            <a:r>
              <a:rPr lang="sv-SE" baseline="0" dirty="0">
                <a:ea typeface="MS PGothic" charset="0"/>
              </a:rPr>
              <a:t> lack information </a:t>
            </a:r>
            <a:r>
              <a:rPr lang="sv-SE" baseline="0" dirty="0" err="1">
                <a:ea typeface="MS PGothic" charset="0"/>
              </a:rPr>
              <a:t>to</a:t>
            </a:r>
            <a:r>
              <a:rPr lang="sv-SE" baseline="0" dirty="0">
                <a:ea typeface="MS PGothic" charset="0"/>
              </a:rPr>
              <a:t> </a:t>
            </a:r>
            <a:r>
              <a:rPr lang="sv-SE" baseline="0" dirty="0" err="1">
                <a:ea typeface="MS PGothic" charset="0"/>
              </a:rPr>
              <a:t>recognize</a:t>
            </a:r>
            <a:r>
              <a:rPr lang="sv-SE" baseline="0" dirty="0">
                <a:ea typeface="MS PGothic" charset="0"/>
              </a:rPr>
              <a:t> the person.  </a:t>
            </a:r>
            <a:r>
              <a:rPr lang="sv-SE" baseline="0" dirty="0" err="1">
                <a:ea typeface="MS PGothic" charset="0"/>
              </a:rPr>
              <a:t>But</a:t>
            </a:r>
            <a:r>
              <a:rPr lang="sv-SE" baseline="0" dirty="0">
                <a:ea typeface="MS PGothic" charset="0"/>
              </a:rPr>
              <a:t> </a:t>
            </a:r>
            <a:r>
              <a:rPr lang="sv-SE" baseline="0" dirty="0" err="1">
                <a:ea typeface="MS PGothic" charset="0"/>
              </a:rPr>
              <a:t>our</a:t>
            </a:r>
            <a:r>
              <a:rPr lang="sv-SE" baseline="0" dirty="0">
                <a:ea typeface="MS PGothic" charset="0"/>
              </a:rPr>
              <a:t> System-1 is </a:t>
            </a:r>
            <a:r>
              <a:rPr lang="sv-SE" baseline="0" dirty="0" err="1">
                <a:ea typeface="MS PGothic" charset="0"/>
              </a:rPr>
              <a:t>designed</a:t>
            </a:r>
            <a:r>
              <a:rPr lang="sv-SE" baseline="0" dirty="0">
                <a:ea typeface="MS PGothic" charset="0"/>
              </a:rPr>
              <a:t> </a:t>
            </a:r>
            <a:r>
              <a:rPr lang="sv-SE" baseline="0" dirty="0" err="1">
                <a:ea typeface="MS PGothic" charset="0"/>
              </a:rPr>
              <a:t>to</a:t>
            </a:r>
            <a:r>
              <a:rPr lang="sv-SE" baseline="0" dirty="0">
                <a:ea typeface="MS PGothic" charset="0"/>
              </a:rPr>
              <a:t> </a:t>
            </a:r>
            <a:r>
              <a:rPr lang="sv-SE" baseline="0" dirty="0" err="1">
                <a:ea typeface="MS PGothic" charset="0"/>
              </a:rPr>
              <a:t>jump</a:t>
            </a:r>
            <a:r>
              <a:rPr lang="sv-SE" baseline="0" dirty="0">
                <a:ea typeface="MS PGothic" charset="0"/>
              </a:rPr>
              <a:t> </a:t>
            </a:r>
            <a:r>
              <a:rPr lang="sv-SE" baseline="0" dirty="0" err="1">
                <a:ea typeface="MS PGothic" charset="0"/>
              </a:rPr>
              <a:t>to</a:t>
            </a:r>
            <a:r>
              <a:rPr lang="sv-SE" baseline="0" dirty="0">
                <a:ea typeface="MS PGothic" charset="0"/>
              </a:rPr>
              <a:t> </a:t>
            </a:r>
            <a:r>
              <a:rPr lang="sv-SE" baseline="0" dirty="0" err="1">
                <a:ea typeface="MS PGothic" charset="0"/>
              </a:rPr>
              <a:t>conclusions</a:t>
            </a:r>
            <a:r>
              <a:rPr lang="sv-SE" baseline="0" dirty="0">
                <a:ea typeface="MS PGothic" charset="0"/>
              </a:rPr>
              <a:t> and </a:t>
            </a:r>
            <a:r>
              <a:rPr lang="sv-SE" baseline="0" dirty="0" err="1">
                <a:ea typeface="MS PGothic" charset="0"/>
              </a:rPr>
              <a:t>can</a:t>
            </a:r>
            <a:r>
              <a:rPr lang="sv-SE" baseline="0" dirty="0">
                <a:ea typeface="MS PGothic" charset="0"/>
              </a:rPr>
              <a:t> </a:t>
            </a:r>
            <a:r>
              <a:rPr lang="sv-SE" baseline="0" dirty="0" err="1">
                <a:ea typeface="MS PGothic" charset="0"/>
              </a:rPr>
              <a:t>construe</a:t>
            </a:r>
            <a:r>
              <a:rPr lang="sv-SE" baseline="0" dirty="0">
                <a:ea typeface="MS PGothic" charset="0"/>
              </a:rPr>
              <a:t> a </a:t>
            </a:r>
            <a:r>
              <a:rPr lang="sv-SE" baseline="0" dirty="0" err="1">
                <a:ea typeface="MS PGothic" charset="0"/>
              </a:rPr>
              <a:t>very</a:t>
            </a:r>
            <a:r>
              <a:rPr lang="sv-SE" baseline="0" dirty="0">
                <a:ea typeface="MS PGothic" charset="0"/>
              </a:rPr>
              <a:t> </a:t>
            </a:r>
            <a:r>
              <a:rPr lang="sv-SE" baseline="0" dirty="0" err="1">
                <a:ea typeface="MS PGothic" charset="0"/>
              </a:rPr>
              <a:t>good</a:t>
            </a:r>
            <a:r>
              <a:rPr lang="sv-SE" baseline="0" dirty="0">
                <a:ea typeface="MS PGothic" charset="0"/>
              </a:rPr>
              <a:t> story </a:t>
            </a:r>
            <a:r>
              <a:rPr lang="sv-SE" baseline="0" dirty="0" err="1">
                <a:ea typeface="MS PGothic" charset="0"/>
              </a:rPr>
              <a:t>based</a:t>
            </a:r>
            <a:r>
              <a:rPr lang="sv-SE" baseline="0" dirty="0">
                <a:ea typeface="MS PGothic" charset="0"/>
              </a:rPr>
              <a:t> on insufficient information.  </a:t>
            </a:r>
            <a:r>
              <a:rPr lang="sv-SE" baseline="0" dirty="0" err="1">
                <a:ea typeface="MS PGothic" charset="0"/>
              </a:rPr>
              <a:t>Our</a:t>
            </a:r>
            <a:r>
              <a:rPr lang="sv-SE" baseline="0" dirty="0">
                <a:ea typeface="MS PGothic" charset="0"/>
              </a:rPr>
              <a:t> system-1 is not </a:t>
            </a:r>
            <a:r>
              <a:rPr lang="sv-SE" baseline="0" dirty="0" err="1">
                <a:ea typeface="MS PGothic" charset="0"/>
              </a:rPr>
              <a:t>designed</a:t>
            </a:r>
            <a:r>
              <a:rPr lang="sv-SE" baseline="0" dirty="0">
                <a:ea typeface="MS PGothic" charset="0"/>
              </a:rPr>
              <a:t> to pick </a:t>
            </a:r>
            <a:r>
              <a:rPr lang="sv-SE" baseline="0" dirty="0" err="1">
                <a:ea typeface="MS PGothic" charset="0"/>
              </a:rPr>
              <a:t>up</a:t>
            </a:r>
            <a:r>
              <a:rPr lang="sv-SE" baseline="0" dirty="0">
                <a:ea typeface="MS PGothic" charset="0"/>
              </a:rPr>
              <a:t> </a:t>
            </a:r>
            <a:r>
              <a:rPr lang="sv-SE" baseline="0" dirty="0" err="1">
                <a:ea typeface="MS PGothic" charset="0"/>
              </a:rPr>
              <a:t>that</a:t>
            </a:r>
            <a:r>
              <a:rPr lang="sv-SE" baseline="0" dirty="0">
                <a:ea typeface="MS PGothic" charset="0"/>
              </a:rPr>
              <a:t> </a:t>
            </a:r>
            <a:r>
              <a:rPr lang="sv-SE" baseline="0" dirty="0" err="1">
                <a:ea typeface="MS PGothic" charset="0"/>
              </a:rPr>
              <a:t>too</a:t>
            </a:r>
            <a:r>
              <a:rPr lang="sv-SE" baseline="0" dirty="0">
                <a:ea typeface="MS PGothic" charset="0"/>
              </a:rPr>
              <a:t> </a:t>
            </a:r>
            <a:r>
              <a:rPr lang="sv-SE" baseline="0" dirty="0" err="1">
                <a:ea typeface="MS PGothic" charset="0"/>
              </a:rPr>
              <a:t>little</a:t>
            </a:r>
            <a:r>
              <a:rPr lang="sv-SE" baseline="0" dirty="0">
                <a:ea typeface="MS PGothic" charset="0"/>
              </a:rPr>
              <a:t> information is </a:t>
            </a:r>
            <a:r>
              <a:rPr lang="sv-SE" baseline="0" dirty="0" err="1">
                <a:ea typeface="MS PGothic" charset="0"/>
              </a:rPr>
              <a:t>available</a:t>
            </a:r>
            <a:r>
              <a:rPr lang="sv-SE" baseline="0" dirty="0">
                <a:ea typeface="MS PGothic" charset="0"/>
              </a:rPr>
              <a:t>.</a:t>
            </a:r>
          </a:p>
        </p:txBody>
      </p:sp>
      <p:sp>
        <p:nvSpPr>
          <p:cNvPr id="58371" name="Platshållare för bildnumm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406CA95-5EF0-D74F-BF5B-4C578C53E90F}" type="slidenum">
              <a:rPr lang="sv-SE" sz="1200"/>
              <a:pPr>
                <a:defRPr/>
              </a:pPr>
              <a:t>11</a:t>
            </a:fld>
            <a:endParaRPr lang="sv-S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FCCB7F23-260A-0FDB-DEE6-420C19B1C19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060603B9-FA51-DD24-C2AD-DBF98FF61FF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21FB87E-4072-D4FA-4189-A60D5034D654}"/>
              </a:ext>
            </a:extLst>
          </p:cNvPr>
          <p:cNvSpPr>
            <a:spLocks noGrp="1" noChangeArrowheads="1"/>
          </p:cNvSpPr>
          <p:nvPr>
            <p:ph type="sldNum" sz="quarter" idx="12"/>
          </p:nvPr>
        </p:nvSpPr>
        <p:spPr>
          <a:ln/>
        </p:spPr>
        <p:txBody>
          <a:bodyPr/>
          <a:lstStyle>
            <a:lvl1pPr>
              <a:defRPr/>
            </a:lvl1pPr>
          </a:lstStyle>
          <a:p>
            <a:pPr>
              <a:defRPr/>
            </a:pPr>
            <a:fld id="{8A18354C-5FB9-3E44-B9B6-5F11C1574225}" type="slidenum">
              <a:rPr lang="sv-SE" altLang="en-SE"/>
              <a:pPr>
                <a:defRPr/>
              </a:pPr>
              <a:t>‹#›</a:t>
            </a:fld>
            <a:endParaRPr lang="sv-SE" altLang="en-SE"/>
          </a:p>
        </p:txBody>
      </p:sp>
    </p:spTree>
    <p:extLst>
      <p:ext uri="{BB962C8B-B14F-4D97-AF65-F5344CB8AC3E}">
        <p14:creationId xmlns:p14="http://schemas.microsoft.com/office/powerpoint/2010/main" val="74241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D5FDE9D-4982-52E2-E381-7EDA0E82A03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B665859D-1CCF-356E-F979-E18ABCBD27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4C0B37EE-661A-4D82-A30F-9FA7492FE46C}"/>
              </a:ext>
            </a:extLst>
          </p:cNvPr>
          <p:cNvSpPr>
            <a:spLocks noGrp="1" noChangeArrowheads="1"/>
          </p:cNvSpPr>
          <p:nvPr>
            <p:ph type="sldNum" sz="quarter" idx="12"/>
          </p:nvPr>
        </p:nvSpPr>
        <p:spPr>
          <a:ln/>
        </p:spPr>
        <p:txBody>
          <a:bodyPr/>
          <a:lstStyle>
            <a:lvl1pPr>
              <a:defRPr/>
            </a:lvl1pPr>
          </a:lstStyle>
          <a:p>
            <a:pPr>
              <a:defRPr/>
            </a:pPr>
            <a:fld id="{199A3A3F-C339-8E4D-8D89-975A7DA92F19}" type="slidenum">
              <a:rPr lang="sv-SE" altLang="en-SE"/>
              <a:pPr>
                <a:defRPr/>
              </a:pPr>
              <a:t>‹#›</a:t>
            </a:fld>
            <a:endParaRPr lang="sv-SE" altLang="en-SE"/>
          </a:p>
        </p:txBody>
      </p:sp>
    </p:spTree>
    <p:extLst>
      <p:ext uri="{BB962C8B-B14F-4D97-AF65-F5344CB8AC3E}">
        <p14:creationId xmlns:p14="http://schemas.microsoft.com/office/powerpoint/2010/main" val="131449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4FBA322-EF23-2CDA-29DA-756CBAE104C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45A141F-EFEC-426D-8B76-F6011FFEFED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89378E1-CCC5-9F5D-BE1B-13AECF110053}"/>
              </a:ext>
            </a:extLst>
          </p:cNvPr>
          <p:cNvSpPr>
            <a:spLocks noGrp="1" noChangeArrowheads="1"/>
          </p:cNvSpPr>
          <p:nvPr>
            <p:ph type="sldNum" sz="quarter" idx="12"/>
          </p:nvPr>
        </p:nvSpPr>
        <p:spPr>
          <a:ln/>
        </p:spPr>
        <p:txBody>
          <a:bodyPr/>
          <a:lstStyle>
            <a:lvl1pPr>
              <a:defRPr/>
            </a:lvl1pPr>
          </a:lstStyle>
          <a:p>
            <a:pPr>
              <a:defRPr/>
            </a:pPr>
            <a:fld id="{06BCAC2D-0529-974F-A1FE-73F1C37FF1BB}" type="slidenum">
              <a:rPr lang="sv-SE" altLang="en-SE"/>
              <a:pPr>
                <a:defRPr/>
              </a:pPr>
              <a:t>‹#›</a:t>
            </a:fld>
            <a:endParaRPr lang="sv-SE" altLang="en-SE"/>
          </a:p>
        </p:txBody>
      </p:sp>
    </p:spTree>
    <p:extLst>
      <p:ext uri="{BB962C8B-B14F-4D97-AF65-F5344CB8AC3E}">
        <p14:creationId xmlns:p14="http://schemas.microsoft.com/office/powerpoint/2010/main" val="216165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C55AF23C-26C4-9907-C791-D49943B41EAA}"/>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756786EF-4D36-0C1A-C03B-5A666B45821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B41A4405-EF1F-B6B6-4963-0D337764544C}"/>
              </a:ext>
            </a:extLst>
          </p:cNvPr>
          <p:cNvSpPr>
            <a:spLocks noGrp="1" noChangeArrowheads="1"/>
          </p:cNvSpPr>
          <p:nvPr>
            <p:ph type="sldNum" sz="quarter" idx="12"/>
          </p:nvPr>
        </p:nvSpPr>
        <p:spPr>
          <a:ln/>
        </p:spPr>
        <p:txBody>
          <a:bodyPr/>
          <a:lstStyle>
            <a:lvl1pPr>
              <a:defRPr/>
            </a:lvl1pPr>
          </a:lstStyle>
          <a:p>
            <a:pPr>
              <a:defRPr/>
            </a:pPr>
            <a:fld id="{4B48EBCE-3577-194C-B9A7-8D5882427480}" type="slidenum">
              <a:rPr lang="sv-SE" altLang="en-SE"/>
              <a:pPr>
                <a:defRPr/>
              </a:pPr>
              <a:t>‹#›</a:t>
            </a:fld>
            <a:endParaRPr lang="sv-SE" altLang="en-SE"/>
          </a:p>
        </p:txBody>
      </p:sp>
    </p:spTree>
    <p:extLst>
      <p:ext uri="{BB962C8B-B14F-4D97-AF65-F5344CB8AC3E}">
        <p14:creationId xmlns:p14="http://schemas.microsoft.com/office/powerpoint/2010/main" val="129746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73C5D55D-AEB7-C5BD-7B51-6F65B9A0E97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C8A57C95-5131-81CA-20FB-21DC519D7BE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B51383EF-F45A-CCDA-CA92-5906BA2FCB03}"/>
              </a:ext>
            </a:extLst>
          </p:cNvPr>
          <p:cNvSpPr>
            <a:spLocks noGrp="1" noChangeArrowheads="1"/>
          </p:cNvSpPr>
          <p:nvPr>
            <p:ph type="sldNum" sz="quarter" idx="12"/>
          </p:nvPr>
        </p:nvSpPr>
        <p:spPr>
          <a:ln/>
        </p:spPr>
        <p:txBody>
          <a:bodyPr/>
          <a:lstStyle>
            <a:lvl1pPr>
              <a:defRPr/>
            </a:lvl1pPr>
          </a:lstStyle>
          <a:p>
            <a:pPr>
              <a:defRPr/>
            </a:pPr>
            <a:fld id="{E5E41070-840C-0546-956A-FBE0AA8569F3}" type="slidenum">
              <a:rPr lang="sv-SE" altLang="en-SE"/>
              <a:pPr>
                <a:defRPr/>
              </a:pPr>
              <a:t>‹#›</a:t>
            </a:fld>
            <a:endParaRPr lang="sv-SE" altLang="en-SE"/>
          </a:p>
        </p:txBody>
      </p:sp>
    </p:spTree>
    <p:extLst>
      <p:ext uri="{BB962C8B-B14F-4D97-AF65-F5344CB8AC3E}">
        <p14:creationId xmlns:p14="http://schemas.microsoft.com/office/powerpoint/2010/main" val="198154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48620C36-573D-6C94-5BFA-1BCD4E5CE43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4D93EB-7EE8-7C4F-520C-4F6958018FF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47ACEA-118D-D8C4-149B-62F7BEB33DF8}"/>
              </a:ext>
            </a:extLst>
          </p:cNvPr>
          <p:cNvSpPr>
            <a:spLocks noGrp="1" noChangeArrowheads="1"/>
          </p:cNvSpPr>
          <p:nvPr>
            <p:ph type="sldNum" sz="quarter" idx="12"/>
          </p:nvPr>
        </p:nvSpPr>
        <p:spPr/>
        <p:txBody>
          <a:bodyPr/>
          <a:lstStyle>
            <a:lvl1pPr>
              <a:defRPr/>
            </a:lvl1pPr>
          </a:lstStyle>
          <a:p>
            <a:pPr>
              <a:defRPr/>
            </a:pPr>
            <a:fld id="{E8F321CF-27A2-5540-934D-883583B19DB0}" type="slidenum">
              <a:rPr lang="en-US" altLang="en-SE"/>
              <a:pPr>
                <a:defRPr/>
              </a:pPr>
              <a:t>‹#›</a:t>
            </a:fld>
            <a:endParaRPr lang="en-US" altLang="en-SE"/>
          </a:p>
        </p:txBody>
      </p:sp>
    </p:spTree>
    <p:extLst>
      <p:ext uri="{BB962C8B-B14F-4D97-AF65-F5344CB8AC3E}">
        <p14:creationId xmlns:p14="http://schemas.microsoft.com/office/powerpoint/2010/main" val="290926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A9EC7214-0938-9E83-6460-B6D0108631D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39AAB1A-8769-CD73-B078-5C07A3566AA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D7397721-DA42-E505-76E4-4CEC60F813B4}"/>
              </a:ext>
            </a:extLst>
          </p:cNvPr>
          <p:cNvSpPr>
            <a:spLocks noGrp="1" noChangeArrowheads="1"/>
          </p:cNvSpPr>
          <p:nvPr>
            <p:ph type="sldNum" sz="quarter" idx="12"/>
          </p:nvPr>
        </p:nvSpPr>
        <p:spPr>
          <a:ln/>
        </p:spPr>
        <p:txBody>
          <a:bodyPr/>
          <a:lstStyle>
            <a:lvl1pPr>
              <a:defRPr/>
            </a:lvl1pPr>
          </a:lstStyle>
          <a:p>
            <a:pPr>
              <a:defRPr/>
            </a:pPr>
            <a:fld id="{76D49E79-AE63-8540-8F2F-91AD1678C358}" type="slidenum">
              <a:rPr lang="sv-SE" altLang="en-SE"/>
              <a:pPr>
                <a:defRPr/>
              </a:pPr>
              <a:t>‹#›</a:t>
            </a:fld>
            <a:endParaRPr lang="sv-SE" altLang="en-SE"/>
          </a:p>
        </p:txBody>
      </p:sp>
    </p:spTree>
    <p:extLst>
      <p:ext uri="{BB962C8B-B14F-4D97-AF65-F5344CB8AC3E}">
        <p14:creationId xmlns:p14="http://schemas.microsoft.com/office/powerpoint/2010/main" val="3601411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5E0DDA7-D3F8-7DE7-E8CF-E33A2C726657}"/>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333BDC4-C5C5-7365-8B9A-A6F17698BB1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831AC25-CBB8-A5BB-4E50-180076A27468}"/>
              </a:ext>
            </a:extLst>
          </p:cNvPr>
          <p:cNvSpPr>
            <a:spLocks noGrp="1" noChangeArrowheads="1"/>
          </p:cNvSpPr>
          <p:nvPr>
            <p:ph type="sldNum" sz="quarter" idx="12"/>
          </p:nvPr>
        </p:nvSpPr>
        <p:spPr>
          <a:ln/>
        </p:spPr>
        <p:txBody>
          <a:bodyPr/>
          <a:lstStyle>
            <a:lvl1pPr>
              <a:defRPr/>
            </a:lvl1pPr>
          </a:lstStyle>
          <a:p>
            <a:pPr>
              <a:defRPr/>
            </a:pPr>
            <a:fld id="{105FBBCA-A737-D24B-92BE-92F19801E5C5}" type="slidenum">
              <a:rPr lang="sv-SE" altLang="en-SE"/>
              <a:pPr>
                <a:defRPr/>
              </a:pPr>
              <a:t>‹#›</a:t>
            </a:fld>
            <a:endParaRPr lang="sv-SE" altLang="en-SE"/>
          </a:p>
        </p:txBody>
      </p:sp>
    </p:spTree>
    <p:extLst>
      <p:ext uri="{BB962C8B-B14F-4D97-AF65-F5344CB8AC3E}">
        <p14:creationId xmlns:p14="http://schemas.microsoft.com/office/powerpoint/2010/main" val="156372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C453732E-7088-92DE-B502-10CFAE697C4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88B3CA65-5E75-05AD-2662-42DF54F35FB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F953327-F0F8-8E72-3D45-89F3D64DAED2}"/>
              </a:ext>
            </a:extLst>
          </p:cNvPr>
          <p:cNvSpPr>
            <a:spLocks noGrp="1" noChangeArrowheads="1"/>
          </p:cNvSpPr>
          <p:nvPr>
            <p:ph type="sldNum" sz="quarter" idx="12"/>
          </p:nvPr>
        </p:nvSpPr>
        <p:spPr>
          <a:ln/>
        </p:spPr>
        <p:txBody>
          <a:bodyPr/>
          <a:lstStyle>
            <a:lvl1pPr>
              <a:defRPr/>
            </a:lvl1pPr>
          </a:lstStyle>
          <a:p>
            <a:pPr>
              <a:defRPr/>
            </a:pPr>
            <a:fld id="{9F3CAE93-62CD-1441-AAC8-E84E5A3048DB}" type="slidenum">
              <a:rPr lang="sv-SE" altLang="en-SE"/>
              <a:pPr>
                <a:defRPr/>
              </a:pPr>
              <a:t>‹#›</a:t>
            </a:fld>
            <a:endParaRPr lang="sv-SE" altLang="en-SE"/>
          </a:p>
        </p:txBody>
      </p:sp>
    </p:spTree>
    <p:extLst>
      <p:ext uri="{BB962C8B-B14F-4D97-AF65-F5344CB8AC3E}">
        <p14:creationId xmlns:p14="http://schemas.microsoft.com/office/powerpoint/2010/main" val="1719743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B0723AD6-6B61-37DF-DDF6-BC7D01E5A22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DDDF66CB-434B-172C-42D8-24FEF30CC45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649D898-13AF-850B-E65D-F90529CB95C0}"/>
              </a:ext>
            </a:extLst>
          </p:cNvPr>
          <p:cNvSpPr>
            <a:spLocks noGrp="1" noChangeArrowheads="1"/>
          </p:cNvSpPr>
          <p:nvPr>
            <p:ph type="sldNum" sz="quarter" idx="12"/>
          </p:nvPr>
        </p:nvSpPr>
        <p:spPr>
          <a:ln/>
        </p:spPr>
        <p:txBody>
          <a:bodyPr/>
          <a:lstStyle>
            <a:lvl1pPr>
              <a:defRPr/>
            </a:lvl1pPr>
          </a:lstStyle>
          <a:p>
            <a:pPr>
              <a:defRPr/>
            </a:pPr>
            <a:fld id="{B5674F19-B835-264F-AA21-2A6EC6720FA1}" type="slidenum">
              <a:rPr lang="sv-SE" altLang="en-SE"/>
              <a:pPr>
                <a:defRPr/>
              </a:pPr>
              <a:t>‹#›</a:t>
            </a:fld>
            <a:endParaRPr lang="sv-SE" altLang="en-SE"/>
          </a:p>
        </p:txBody>
      </p:sp>
    </p:spTree>
    <p:extLst>
      <p:ext uri="{BB962C8B-B14F-4D97-AF65-F5344CB8AC3E}">
        <p14:creationId xmlns:p14="http://schemas.microsoft.com/office/powerpoint/2010/main" val="2216693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D151F39C-BEC2-1D10-5207-997D7D41E53B}"/>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29D1209D-1A7C-2ED5-B836-78317B45D62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74062835-C038-F5E0-6151-D49D24BB2B6F}"/>
              </a:ext>
            </a:extLst>
          </p:cNvPr>
          <p:cNvSpPr>
            <a:spLocks noGrp="1" noChangeArrowheads="1"/>
          </p:cNvSpPr>
          <p:nvPr>
            <p:ph type="sldNum" sz="quarter" idx="12"/>
          </p:nvPr>
        </p:nvSpPr>
        <p:spPr>
          <a:ln/>
        </p:spPr>
        <p:txBody>
          <a:bodyPr/>
          <a:lstStyle>
            <a:lvl1pPr>
              <a:defRPr/>
            </a:lvl1pPr>
          </a:lstStyle>
          <a:p>
            <a:pPr>
              <a:defRPr/>
            </a:pPr>
            <a:fld id="{A3D88E0F-E1F8-A44A-A9B8-66B487B06C1E}" type="slidenum">
              <a:rPr lang="sv-SE" altLang="en-SE"/>
              <a:pPr>
                <a:defRPr/>
              </a:pPr>
              <a:t>‹#›</a:t>
            </a:fld>
            <a:endParaRPr lang="sv-SE" altLang="en-SE"/>
          </a:p>
        </p:txBody>
      </p:sp>
    </p:spTree>
    <p:extLst>
      <p:ext uri="{BB962C8B-B14F-4D97-AF65-F5344CB8AC3E}">
        <p14:creationId xmlns:p14="http://schemas.microsoft.com/office/powerpoint/2010/main" val="322650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4949D4FA-6FAF-A8DD-6F7A-DC04047E351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F3EE72CC-9AD0-8403-8343-76251F535E5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98391D0-B09F-D9E9-9308-92B712285095}"/>
              </a:ext>
            </a:extLst>
          </p:cNvPr>
          <p:cNvSpPr>
            <a:spLocks noGrp="1" noChangeArrowheads="1"/>
          </p:cNvSpPr>
          <p:nvPr>
            <p:ph type="sldNum" sz="quarter" idx="12"/>
          </p:nvPr>
        </p:nvSpPr>
        <p:spPr>
          <a:ln/>
        </p:spPr>
        <p:txBody>
          <a:bodyPr/>
          <a:lstStyle>
            <a:lvl1pPr>
              <a:defRPr/>
            </a:lvl1pPr>
          </a:lstStyle>
          <a:p>
            <a:pPr>
              <a:defRPr/>
            </a:pPr>
            <a:fld id="{92652614-784A-FB4F-AEC6-5A3F4F9D374D}" type="slidenum">
              <a:rPr lang="sv-SE" altLang="en-SE"/>
              <a:pPr>
                <a:defRPr/>
              </a:pPr>
              <a:t>‹#›</a:t>
            </a:fld>
            <a:endParaRPr lang="sv-SE" altLang="en-SE"/>
          </a:p>
        </p:txBody>
      </p:sp>
    </p:spTree>
    <p:extLst>
      <p:ext uri="{BB962C8B-B14F-4D97-AF65-F5344CB8AC3E}">
        <p14:creationId xmlns:p14="http://schemas.microsoft.com/office/powerpoint/2010/main" val="361146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A56F50D8-D760-9C2A-910F-C5B18796BD6C}"/>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C7C2D759-1284-FA2C-93CA-3989B70CE66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2BE4501-B158-1E7E-AE3B-AF1CB66D5D4E}"/>
              </a:ext>
            </a:extLst>
          </p:cNvPr>
          <p:cNvSpPr>
            <a:spLocks noGrp="1" noChangeArrowheads="1"/>
          </p:cNvSpPr>
          <p:nvPr>
            <p:ph type="sldNum" sz="quarter" idx="12"/>
          </p:nvPr>
        </p:nvSpPr>
        <p:spPr>
          <a:ln/>
        </p:spPr>
        <p:txBody>
          <a:bodyPr/>
          <a:lstStyle>
            <a:lvl1pPr>
              <a:defRPr/>
            </a:lvl1pPr>
          </a:lstStyle>
          <a:p>
            <a:pPr>
              <a:defRPr/>
            </a:pPr>
            <a:fld id="{A7B7EF3D-26BD-894C-9E5A-B62E5F4B7861}" type="slidenum">
              <a:rPr lang="sv-SE" altLang="en-SE"/>
              <a:pPr>
                <a:defRPr/>
              </a:pPr>
              <a:t>‹#›</a:t>
            </a:fld>
            <a:endParaRPr lang="sv-SE" altLang="en-SE"/>
          </a:p>
        </p:txBody>
      </p:sp>
    </p:spTree>
    <p:extLst>
      <p:ext uri="{BB962C8B-B14F-4D97-AF65-F5344CB8AC3E}">
        <p14:creationId xmlns:p14="http://schemas.microsoft.com/office/powerpoint/2010/main" val="3253785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F4CC33-D0F0-99F2-12B8-728E08ECC1A8}"/>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DE3B58D1-FBC2-5C9E-8451-655B8B36B93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E629C214-4423-C5FB-A0EC-748FBDB4B8E5}"/>
              </a:ext>
            </a:extLst>
          </p:cNvPr>
          <p:cNvSpPr>
            <a:spLocks noGrp="1" noChangeArrowheads="1"/>
          </p:cNvSpPr>
          <p:nvPr>
            <p:ph type="sldNum" sz="quarter" idx="12"/>
          </p:nvPr>
        </p:nvSpPr>
        <p:spPr>
          <a:ln/>
        </p:spPr>
        <p:txBody>
          <a:bodyPr/>
          <a:lstStyle>
            <a:lvl1pPr>
              <a:defRPr/>
            </a:lvl1pPr>
          </a:lstStyle>
          <a:p>
            <a:pPr>
              <a:defRPr/>
            </a:pPr>
            <a:fld id="{71945A37-9AFE-F240-A273-2E24FE0B21F6}" type="slidenum">
              <a:rPr lang="sv-SE" altLang="en-SE"/>
              <a:pPr>
                <a:defRPr/>
              </a:pPr>
              <a:t>‹#›</a:t>
            </a:fld>
            <a:endParaRPr lang="sv-SE" altLang="en-SE"/>
          </a:p>
        </p:txBody>
      </p:sp>
    </p:spTree>
    <p:extLst>
      <p:ext uri="{BB962C8B-B14F-4D97-AF65-F5344CB8AC3E}">
        <p14:creationId xmlns:p14="http://schemas.microsoft.com/office/powerpoint/2010/main" val="11888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19F48765-BBF6-A57F-DCC8-54568F90395A}"/>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A484C034-E9F8-C733-F469-1777305396A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FC9B9FE-C0B4-3D23-0CC6-F486E6E105C4}"/>
              </a:ext>
            </a:extLst>
          </p:cNvPr>
          <p:cNvSpPr>
            <a:spLocks noGrp="1" noChangeArrowheads="1"/>
          </p:cNvSpPr>
          <p:nvPr>
            <p:ph type="sldNum" sz="quarter" idx="12"/>
          </p:nvPr>
        </p:nvSpPr>
        <p:spPr>
          <a:ln/>
        </p:spPr>
        <p:txBody>
          <a:bodyPr/>
          <a:lstStyle>
            <a:lvl1pPr>
              <a:defRPr/>
            </a:lvl1pPr>
          </a:lstStyle>
          <a:p>
            <a:pPr>
              <a:defRPr/>
            </a:pPr>
            <a:fld id="{A223866D-5652-284C-9FBF-FDB68720A519}" type="slidenum">
              <a:rPr lang="sv-SE" altLang="en-SE"/>
              <a:pPr>
                <a:defRPr/>
              </a:pPr>
              <a:t>‹#›</a:t>
            </a:fld>
            <a:endParaRPr lang="sv-SE" altLang="en-SE"/>
          </a:p>
        </p:txBody>
      </p:sp>
    </p:spTree>
    <p:extLst>
      <p:ext uri="{BB962C8B-B14F-4D97-AF65-F5344CB8AC3E}">
        <p14:creationId xmlns:p14="http://schemas.microsoft.com/office/powerpoint/2010/main" val="1377712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95AF9A68-218D-650F-0EE4-50FA47FD6C43}"/>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F352E4F9-B75B-4BED-8A74-06ED159B4C7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0912764-2264-F6F7-5677-A80F999C8B5F}"/>
              </a:ext>
            </a:extLst>
          </p:cNvPr>
          <p:cNvSpPr>
            <a:spLocks noGrp="1" noChangeArrowheads="1"/>
          </p:cNvSpPr>
          <p:nvPr>
            <p:ph type="sldNum" sz="quarter" idx="12"/>
          </p:nvPr>
        </p:nvSpPr>
        <p:spPr>
          <a:ln/>
        </p:spPr>
        <p:txBody>
          <a:bodyPr/>
          <a:lstStyle>
            <a:lvl1pPr>
              <a:defRPr/>
            </a:lvl1pPr>
          </a:lstStyle>
          <a:p>
            <a:pPr>
              <a:defRPr/>
            </a:pPr>
            <a:fld id="{1A0E4487-7129-D641-A102-0F74037C6B7D}" type="slidenum">
              <a:rPr lang="sv-SE" altLang="en-SE"/>
              <a:pPr>
                <a:defRPr/>
              </a:pPr>
              <a:t>‹#›</a:t>
            </a:fld>
            <a:endParaRPr lang="sv-SE" altLang="en-SE"/>
          </a:p>
        </p:txBody>
      </p:sp>
    </p:spTree>
    <p:extLst>
      <p:ext uri="{BB962C8B-B14F-4D97-AF65-F5344CB8AC3E}">
        <p14:creationId xmlns:p14="http://schemas.microsoft.com/office/powerpoint/2010/main" val="4057127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B83D43F1-9BD2-9B52-E97B-05733283CD1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24A886B-6159-A3D8-27A4-8646BEBEC49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B3F2F42-5756-D3C5-82C1-7EE23B3BE0FB}"/>
              </a:ext>
            </a:extLst>
          </p:cNvPr>
          <p:cNvSpPr>
            <a:spLocks noGrp="1" noChangeArrowheads="1"/>
          </p:cNvSpPr>
          <p:nvPr>
            <p:ph type="sldNum" sz="quarter" idx="12"/>
          </p:nvPr>
        </p:nvSpPr>
        <p:spPr>
          <a:ln/>
        </p:spPr>
        <p:txBody>
          <a:bodyPr/>
          <a:lstStyle>
            <a:lvl1pPr>
              <a:defRPr/>
            </a:lvl1pPr>
          </a:lstStyle>
          <a:p>
            <a:pPr>
              <a:defRPr/>
            </a:pPr>
            <a:fld id="{A0D8089B-AF78-CA45-9AEE-5096F518151E}" type="slidenum">
              <a:rPr lang="sv-SE" altLang="en-SE"/>
              <a:pPr>
                <a:defRPr/>
              </a:pPr>
              <a:t>‹#›</a:t>
            </a:fld>
            <a:endParaRPr lang="sv-SE" altLang="en-SE"/>
          </a:p>
        </p:txBody>
      </p:sp>
    </p:spTree>
    <p:extLst>
      <p:ext uri="{BB962C8B-B14F-4D97-AF65-F5344CB8AC3E}">
        <p14:creationId xmlns:p14="http://schemas.microsoft.com/office/powerpoint/2010/main" val="1968479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7CB907E7-F43B-64D8-0BE3-81035EF6D1F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810796A4-E700-EE01-10B0-50B68E4FB14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C7279491-03F1-2F67-9B34-CBD66AF73B99}"/>
              </a:ext>
            </a:extLst>
          </p:cNvPr>
          <p:cNvSpPr>
            <a:spLocks noGrp="1" noChangeArrowheads="1"/>
          </p:cNvSpPr>
          <p:nvPr>
            <p:ph type="sldNum" sz="quarter" idx="12"/>
          </p:nvPr>
        </p:nvSpPr>
        <p:spPr>
          <a:ln/>
        </p:spPr>
        <p:txBody>
          <a:bodyPr/>
          <a:lstStyle>
            <a:lvl1pPr>
              <a:defRPr/>
            </a:lvl1pPr>
          </a:lstStyle>
          <a:p>
            <a:pPr>
              <a:defRPr/>
            </a:pPr>
            <a:fld id="{DB8C210F-762B-2C43-A91A-F8865E2FB26F}" type="slidenum">
              <a:rPr lang="sv-SE" altLang="en-SE"/>
              <a:pPr>
                <a:defRPr/>
              </a:pPr>
              <a:t>‹#›</a:t>
            </a:fld>
            <a:endParaRPr lang="sv-SE" altLang="en-SE"/>
          </a:p>
        </p:txBody>
      </p:sp>
    </p:spTree>
    <p:extLst>
      <p:ext uri="{BB962C8B-B14F-4D97-AF65-F5344CB8AC3E}">
        <p14:creationId xmlns:p14="http://schemas.microsoft.com/office/powerpoint/2010/main" val="128468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A63BC1C1-AB0E-EF75-A2EE-2B27B83E19B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59AC2DA-0F48-E6BF-2575-E98F8DCB540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94AA23AD-B80E-7F3C-4655-2FACA14AC257}"/>
              </a:ext>
            </a:extLst>
          </p:cNvPr>
          <p:cNvSpPr>
            <a:spLocks noGrp="1" noChangeArrowheads="1"/>
          </p:cNvSpPr>
          <p:nvPr>
            <p:ph type="sldNum" sz="quarter" idx="12"/>
          </p:nvPr>
        </p:nvSpPr>
        <p:spPr>
          <a:ln/>
        </p:spPr>
        <p:txBody>
          <a:bodyPr/>
          <a:lstStyle>
            <a:lvl1pPr>
              <a:defRPr/>
            </a:lvl1pPr>
          </a:lstStyle>
          <a:p>
            <a:pPr>
              <a:defRPr/>
            </a:pPr>
            <a:fld id="{DC6A68A2-A83B-8A47-8674-1671BB470600}" type="slidenum">
              <a:rPr lang="sv-SE" altLang="en-SE"/>
              <a:pPr>
                <a:defRPr/>
              </a:pPr>
              <a:t>‹#›</a:t>
            </a:fld>
            <a:endParaRPr lang="sv-SE" altLang="en-SE"/>
          </a:p>
        </p:txBody>
      </p:sp>
    </p:spTree>
    <p:extLst>
      <p:ext uri="{BB962C8B-B14F-4D97-AF65-F5344CB8AC3E}">
        <p14:creationId xmlns:p14="http://schemas.microsoft.com/office/powerpoint/2010/main" val="1472796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14FE01E5-BD14-DBB7-5D65-A2D0A8BF0178}"/>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CE856E88-8217-D6E8-6BA4-58CF9BC44D7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012EEEC2-AD8B-22B8-0A01-4B5FE0004ACB}"/>
              </a:ext>
            </a:extLst>
          </p:cNvPr>
          <p:cNvSpPr>
            <a:spLocks noGrp="1" noChangeArrowheads="1"/>
          </p:cNvSpPr>
          <p:nvPr>
            <p:ph type="sldNum" sz="quarter" idx="12"/>
          </p:nvPr>
        </p:nvSpPr>
        <p:spPr>
          <a:ln/>
        </p:spPr>
        <p:txBody>
          <a:bodyPr/>
          <a:lstStyle>
            <a:lvl1pPr>
              <a:defRPr/>
            </a:lvl1pPr>
          </a:lstStyle>
          <a:p>
            <a:pPr>
              <a:defRPr/>
            </a:pPr>
            <a:fld id="{510881CF-DA2A-4E4D-903B-548EDB3B4970}" type="slidenum">
              <a:rPr lang="sv-SE" altLang="en-SE"/>
              <a:pPr>
                <a:defRPr/>
              </a:pPr>
              <a:t>‹#›</a:t>
            </a:fld>
            <a:endParaRPr lang="sv-SE" altLang="en-SE"/>
          </a:p>
        </p:txBody>
      </p:sp>
    </p:spTree>
    <p:extLst>
      <p:ext uri="{BB962C8B-B14F-4D97-AF65-F5344CB8AC3E}">
        <p14:creationId xmlns:p14="http://schemas.microsoft.com/office/powerpoint/2010/main" val="81974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66D50E16-A4C0-C9CF-F30B-B1F495508CB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EE4A466-27D4-D9E1-A701-4474C9C0F49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0DE73A84-E59C-C3C1-AEB5-381AB5BC63D9}"/>
              </a:ext>
            </a:extLst>
          </p:cNvPr>
          <p:cNvSpPr>
            <a:spLocks noGrp="1" noChangeArrowheads="1"/>
          </p:cNvSpPr>
          <p:nvPr>
            <p:ph type="sldNum" sz="quarter" idx="12"/>
          </p:nvPr>
        </p:nvSpPr>
        <p:spPr>
          <a:ln/>
        </p:spPr>
        <p:txBody>
          <a:bodyPr/>
          <a:lstStyle>
            <a:lvl1pPr>
              <a:defRPr/>
            </a:lvl1pPr>
          </a:lstStyle>
          <a:p>
            <a:pPr>
              <a:defRPr/>
            </a:pPr>
            <a:fld id="{E223253C-210C-6D4F-8656-16744674171E}" type="slidenum">
              <a:rPr lang="sv-SE" altLang="en-SE"/>
              <a:pPr>
                <a:defRPr/>
              </a:pPr>
              <a:t>‹#›</a:t>
            </a:fld>
            <a:endParaRPr lang="sv-SE" altLang="en-SE"/>
          </a:p>
        </p:txBody>
      </p:sp>
    </p:spTree>
    <p:extLst>
      <p:ext uri="{BB962C8B-B14F-4D97-AF65-F5344CB8AC3E}">
        <p14:creationId xmlns:p14="http://schemas.microsoft.com/office/powerpoint/2010/main" val="60677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F1ED666A-9977-32AC-00A8-2152D1F3126B}"/>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DB8D6F9-1F7B-19BF-EFCA-6E8C13F2C48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A3687730-C13A-5479-368B-57F045B54DB8}"/>
              </a:ext>
            </a:extLst>
          </p:cNvPr>
          <p:cNvSpPr>
            <a:spLocks noGrp="1" noChangeArrowheads="1"/>
          </p:cNvSpPr>
          <p:nvPr>
            <p:ph type="sldNum" sz="quarter" idx="12"/>
          </p:nvPr>
        </p:nvSpPr>
        <p:spPr>
          <a:ln/>
        </p:spPr>
        <p:txBody>
          <a:bodyPr/>
          <a:lstStyle>
            <a:lvl1pPr>
              <a:defRPr/>
            </a:lvl1pPr>
          </a:lstStyle>
          <a:p>
            <a:pPr>
              <a:defRPr/>
            </a:pPr>
            <a:fld id="{929B08F8-5BC5-5947-8590-14A63AF7ECD9}" type="slidenum">
              <a:rPr lang="sv-SE" altLang="en-SE"/>
              <a:pPr>
                <a:defRPr/>
              </a:pPr>
              <a:t>‹#›</a:t>
            </a:fld>
            <a:endParaRPr lang="sv-SE" altLang="en-SE"/>
          </a:p>
        </p:txBody>
      </p:sp>
    </p:spTree>
    <p:extLst>
      <p:ext uri="{BB962C8B-B14F-4D97-AF65-F5344CB8AC3E}">
        <p14:creationId xmlns:p14="http://schemas.microsoft.com/office/powerpoint/2010/main" val="322227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A145BF25-58B4-908B-D870-FAABC54EF2C7}"/>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CD4C3E8D-227A-DA83-CCA1-734E7DCD06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8C13B49-B6A0-97BA-9503-547CB9E3E1CE}"/>
              </a:ext>
            </a:extLst>
          </p:cNvPr>
          <p:cNvSpPr>
            <a:spLocks noGrp="1" noChangeArrowheads="1"/>
          </p:cNvSpPr>
          <p:nvPr>
            <p:ph type="sldNum" sz="quarter" idx="12"/>
          </p:nvPr>
        </p:nvSpPr>
        <p:spPr>
          <a:ln/>
        </p:spPr>
        <p:txBody>
          <a:bodyPr/>
          <a:lstStyle>
            <a:lvl1pPr>
              <a:defRPr/>
            </a:lvl1pPr>
          </a:lstStyle>
          <a:p>
            <a:pPr>
              <a:defRPr/>
            </a:pPr>
            <a:fld id="{666D5BF2-855F-B34F-938C-A44282FAC3C4}" type="slidenum">
              <a:rPr lang="sv-SE" altLang="en-SE"/>
              <a:pPr>
                <a:defRPr/>
              </a:pPr>
              <a:t>‹#›</a:t>
            </a:fld>
            <a:endParaRPr lang="sv-SE" altLang="en-SE"/>
          </a:p>
        </p:txBody>
      </p:sp>
    </p:spTree>
    <p:extLst>
      <p:ext uri="{BB962C8B-B14F-4D97-AF65-F5344CB8AC3E}">
        <p14:creationId xmlns:p14="http://schemas.microsoft.com/office/powerpoint/2010/main" val="1472391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1DE5EBF4-70AE-40E5-C545-51AC59DF699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C1C0B21-B1F6-4A22-4100-480ED6E919F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1AF1602-C0D1-0161-D6A4-253CFE0FAD83}"/>
              </a:ext>
            </a:extLst>
          </p:cNvPr>
          <p:cNvSpPr>
            <a:spLocks noGrp="1" noChangeArrowheads="1"/>
          </p:cNvSpPr>
          <p:nvPr>
            <p:ph type="sldNum" sz="quarter" idx="12"/>
          </p:nvPr>
        </p:nvSpPr>
        <p:spPr>
          <a:ln/>
        </p:spPr>
        <p:txBody>
          <a:bodyPr/>
          <a:lstStyle>
            <a:lvl1pPr>
              <a:defRPr/>
            </a:lvl1pPr>
          </a:lstStyle>
          <a:p>
            <a:pPr>
              <a:defRPr/>
            </a:pPr>
            <a:fld id="{FF72D9B1-69B8-6C4B-A753-81372EAB49BE}" type="slidenum">
              <a:rPr lang="sv-SE" altLang="en-SE"/>
              <a:pPr>
                <a:defRPr/>
              </a:pPr>
              <a:t>‹#›</a:t>
            </a:fld>
            <a:endParaRPr lang="sv-SE" altLang="en-SE"/>
          </a:p>
        </p:txBody>
      </p:sp>
    </p:spTree>
    <p:extLst>
      <p:ext uri="{BB962C8B-B14F-4D97-AF65-F5344CB8AC3E}">
        <p14:creationId xmlns:p14="http://schemas.microsoft.com/office/powerpoint/2010/main" val="3151979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29AFE3B6-0221-D330-72B7-C0D9A8DBD505}"/>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CCE69FF-6B2F-1BEF-93A2-F02180C7DFF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B83D04EE-97EA-7C90-54CD-456345987687}"/>
              </a:ext>
            </a:extLst>
          </p:cNvPr>
          <p:cNvSpPr>
            <a:spLocks noGrp="1" noChangeArrowheads="1"/>
          </p:cNvSpPr>
          <p:nvPr>
            <p:ph type="sldNum" sz="quarter" idx="12"/>
          </p:nvPr>
        </p:nvSpPr>
        <p:spPr>
          <a:ln/>
        </p:spPr>
        <p:txBody>
          <a:bodyPr/>
          <a:lstStyle>
            <a:lvl1pPr>
              <a:defRPr/>
            </a:lvl1pPr>
          </a:lstStyle>
          <a:p>
            <a:pPr>
              <a:defRPr/>
            </a:pPr>
            <a:fld id="{7771C673-0642-A844-9FE6-83879D67E4E8}" type="slidenum">
              <a:rPr lang="sv-SE" altLang="en-SE"/>
              <a:pPr>
                <a:defRPr/>
              </a:pPr>
              <a:t>‹#›</a:t>
            </a:fld>
            <a:endParaRPr lang="sv-SE" altLang="en-SE"/>
          </a:p>
        </p:txBody>
      </p:sp>
    </p:spTree>
    <p:extLst>
      <p:ext uri="{BB962C8B-B14F-4D97-AF65-F5344CB8AC3E}">
        <p14:creationId xmlns:p14="http://schemas.microsoft.com/office/powerpoint/2010/main" val="177000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646D99E9-AC41-3D5E-992E-943CA40A8C83}"/>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35AC03C6-221A-6176-08ED-A84F3DD29BA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EAC2E989-950E-F4AE-967B-7E45BB015255}"/>
              </a:ext>
            </a:extLst>
          </p:cNvPr>
          <p:cNvSpPr>
            <a:spLocks noGrp="1" noChangeArrowheads="1"/>
          </p:cNvSpPr>
          <p:nvPr>
            <p:ph type="sldNum" sz="quarter" idx="12"/>
          </p:nvPr>
        </p:nvSpPr>
        <p:spPr>
          <a:ln/>
        </p:spPr>
        <p:txBody>
          <a:bodyPr/>
          <a:lstStyle>
            <a:lvl1pPr>
              <a:defRPr/>
            </a:lvl1pPr>
          </a:lstStyle>
          <a:p>
            <a:pPr>
              <a:defRPr/>
            </a:pPr>
            <a:fld id="{1F7C5588-AB77-E149-8066-1BFE04FF88AC}" type="slidenum">
              <a:rPr lang="sv-SE" altLang="en-SE"/>
              <a:pPr>
                <a:defRPr/>
              </a:pPr>
              <a:t>‹#›</a:t>
            </a:fld>
            <a:endParaRPr lang="sv-SE" altLang="en-SE"/>
          </a:p>
        </p:txBody>
      </p:sp>
    </p:spTree>
    <p:extLst>
      <p:ext uri="{BB962C8B-B14F-4D97-AF65-F5344CB8AC3E}">
        <p14:creationId xmlns:p14="http://schemas.microsoft.com/office/powerpoint/2010/main" val="3524846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3642A5C0-37AB-709D-1E8D-62D5127133EE}"/>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9C8F0B06-006B-CF32-D229-5D26D5ACF46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B227CE6C-08D3-7F52-F360-A1867DC71046}"/>
              </a:ext>
            </a:extLst>
          </p:cNvPr>
          <p:cNvSpPr>
            <a:spLocks noGrp="1" noChangeArrowheads="1"/>
          </p:cNvSpPr>
          <p:nvPr>
            <p:ph type="sldNum" sz="quarter" idx="12"/>
          </p:nvPr>
        </p:nvSpPr>
        <p:spPr>
          <a:ln/>
        </p:spPr>
        <p:txBody>
          <a:bodyPr/>
          <a:lstStyle>
            <a:lvl1pPr>
              <a:defRPr/>
            </a:lvl1pPr>
          </a:lstStyle>
          <a:p>
            <a:pPr>
              <a:defRPr/>
            </a:pPr>
            <a:fld id="{B7F691CD-79A5-3141-B062-874F7EB4FE33}" type="slidenum">
              <a:rPr lang="sv-SE" altLang="en-SE"/>
              <a:pPr>
                <a:defRPr/>
              </a:pPr>
              <a:t>‹#›</a:t>
            </a:fld>
            <a:endParaRPr lang="sv-SE" altLang="en-SE"/>
          </a:p>
        </p:txBody>
      </p:sp>
    </p:spTree>
    <p:extLst>
      <p:ext uri="{BB962C8B-B14F-4D97-AF65-F5344CB8AC3E}">
        <p14:creationId xmlns:p14="http://schemas.microsoft.com/office/powerpoint/2010/main" val="1449485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74D951-1B89-E2D4-745E-A837CEC1A4B7}"/>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C4F4A3AB-035E-1C50-B9D5-0FCC9DDACE7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0F181FBF-80B0-A001-5286-9AE867E7A784}"/>
              </a:ext>
            </a:extLst>
          </p:cNvPr>
          <p:cNvSpPr>
            <a:spLocks noGrp="1" noChangeArrowheads="1"/>
          </p:cNvSpPr>
          <p:nvPr>
            <p:ph type="sldNum" sz="quarter" idx="12"/>
          </p:nvPr>
        </p:nvSpPr>
        <p:spPr>
          <a:ln/>
        </p:spPr>
        <p:txBody>
          <a:bodyPr/>
          <a:lstStyle>
            <a:lvl1pPr>
              <a:defRPr/>
            </a:lvl1pPr>
          </a:lstStyle>
          <a:p>
            <a:pPr>
              <a:defRPr/>
            </a:pPr>
            <a:fld id="{19452B4A-DBBF-E844-BE52-24C25CC5AAD1}" type="slidenum">
              <a:rPr lang="sv-SE" altLang="en-SE"/>
              <a:pPr>
                <a:defRPr/>
              </a:pPr>
              <a:t>‹#›</a:t>
            </a:fld>
            <a:endParaRPr lang="sv-SE" altLang="en-SE"/>
          </a:p>
        </p:txBody>
      </p:sp>
    </p:spTree>
    <p:extLst>
      <p:ext uri="{BB962C8B-B14F-4D97-AF65-F5344CB8AC3E}">
        <p14:creationId xmlns:p14="http://schemas.microsoft.com/office/powerpoint/2010/main" val="234943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226D47AF-F4C2-567E-84D0-C5D97A233AA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E936E208-0F7B-ABD8-A136-4DF47D75743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0944AE70-3DA1-4187-287F-83424470870B}"/>
              </a:ext>
            </a:extLst>
          </p:cNvPr>
          <p:cNvSpPr>
            <a:spLocks noGrp="1" noChangeArrowheads="1"/>
          </p:cNvSpPr>
          <p:nvPr>
            <p:ph type="sldNum" sz="quarter" idx="12"/>
          </p:nvPr>
        </p:nvSpPr>
        <p:spPr>
          <a:ln/>
        </p:spPr>
        <p:txBody>
          <a:bodyPr/>
          <a:lstStyle>
            <a:lvl1pPr>
              <a:defRPr/>
            </a:lvl1pPr>
          </a:lstStyle>
          <a:p>
            <a:pPr>
              <a:defRPr/>
            </a:pPr>
            <a:fld id="{139FFB7A-6C92-344C-AF6E-3B33CAF0ACCE}" type="slidenum">
              <a:rPr lang="sv-SE" altLang="en-SE"/>
              <a:pPr>
                <a:defRPr/>
              </a:pPr>
              <a:t>‹#›</a:t>
            </a:fld>
            <a:endParaRPr lang="sv-SE" altLang="en-SE"/>
          </a:p>
        </p:txBody>
      </p:sp>
    </p:spTree>
    <p:extLst>
      <p:ext uri="{BB962C8B-B14F-4D97-AF65-F5344CB8AC3E}">
        <p14:creationId xmlns:p14="http://schemas.microsoft.com/office/powerpoint/2010/main" val="1062719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FC992345-99A9-77B5-3DD1-4B80ABDA844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05528384-03C0-DEB3-0547-2933B47C81CF}"/>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2D7FEAA8-2362-BB46-53E2-06DFE902D420}"/>
              </a:ext>
            </a:extLst>
          </p:cNvPr>
          <p:cNvSpPr>
            <a:spLocks noGrp="1" noChangeArrowheads="1"/>
          </p:cNvSpPr>
          <p:nvPr>
            <p:ph type="sldNum" sz="quarter" idx="12"/>
          </p:nvPr>
        </p:nvSpPr>
        <p:spPr>
          <a:ln/>
        </p:spPr>
        <p:txBody>
          <a:bodyPr/>
          <a:lstStyle>
            <a:lvl1pPr>
              <a:defRPr/>
            </a:lvl1pPr>
          </a:lstStyle>
          <a:p>
            <a:pPr>
              <a:defRPr/>
            </a:pPr>
            <a:fld id="{2CD9676D-2F3C-4F4E-B3F7-87AAD5CC42A7}" type="slidenum">
              <a:rPr lang="sv-SE" altLang="en-SE"/>
              <a:pPr>
                <a:defRPr/>
              </a:pPr>
              <a:t>‹#›</a:t>
            </a:fld>
            <a:endParaRPr lang="sv-SE" altLang="en-SE"/>
          </a:p>
        </p:txBody>
      </p:sp>
    </p:spTree>
    <p:extLst>
      <p:ext uri="{BB962C8B-B14F-4D97-AF65-F5344CB8AC3E}">
        <p14:creationId xmlns:p14="http://schemas.microsoft.com/office/powerpoint/2010/main" val="2229565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6A3C0C1B-9AE9-5EA6-BAC8-476E258B657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5B826856-D56E-A7D3-2838-D5E75FBCC7F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6C46F4B-FA60-7F2A-15D1-3EDCEBD39AEB}"/>
              </a:ext>
            </a:extLst>
          </p:cNvPr>
          <p:cNvSpPr>
            <a:spLocks noGrp="1" noChangeArrowheads="1"/>
          </p:cNvSpPr>
          <p:nvPr>
            <p:ph type="sldNum" sz="quarter" idx="12"/>
          </p:nvPr>
        </p:nvSpPr>
        <p:spPr>
          <a:ln/>
        </p:spPr>
        <p:txBody>
          <a:bodyPr/>
          <a:lstStyle>
            <a:lvl1pPr>
              <a:defRPr/>
            </a:lvl1pPr>
          </a:lstStyle>
          <a:p>
            <a:pPr>
              <a:defRPr/>
            </a:pPr>
            <a:fld id="{4BF01A57-9B55-C846-9952-6CB275BB1C36}" type="slidenum">
              <a:rPr lang="sv-SE" altLang="en-SE"/>
              <a:pPr>
                <a:defRPr/>
              </a:pPr>
              <a:t>‹#›</a:t>
            </a:fld>
            <a:endParaRPr lang="sv-SE" altLang="en-SE"/>
          </a:p>
        </p:txBody>
      </p:sp>
    </p:spTree>
    <p:extLst>
      <p:ext uri="{BB962C8B-B14F-4D97-AF65-F5344CB8AC3E}">
        <p14:creationId xmlns:p14="http://schemas.microsoft.com/office/powerpoint/2010/main" val="2566515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2E457A1-9FEB-3B17-51C8-97E97864055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9269521-8A16-D134-55EF-B2C2F013E2C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E625074-2532-B3C8-3564-0B7E8794B6A7}"/>
              </a:ext>
            </a:extLst>
          </p:cNvPr>
          <p:cNvSpPr>
            <a:spLocks noGrp="1" noChangeArrowheads="1"/>
          </p:cNvSpPr>
          <p:nvPr>
            <p:ph type="sldNum" sz="quarter" idx="12"/>
          </p:nvPr>
        </p:nvSpPr>
        <p:spPr>
          <a:ln/>
        </p:spPr>
        <p:txBody>
          <a:bodyPr/>
          <a:lstStyle>
            <a:lvl1pPr>
              <a:defRPr/>
            </a:lvl1pPr>
          </a:lstStyle>
          <a:p>
            <a:pPr>
              <a:defRPr/>
            </a:pPr>
            <a:fld id="{A4EB5E39-7E83-174D-B290-8EF92F6AC25C}" type="slidenum">
              <a:rPr lang="sv-SE" altLang="en-SE"/>
              <a:pPr>
                <a:defRPr/>
              </a:pPr>
              <a:t>‹#›</a:t>
            </a:fld>
            <a:endParaRPr lang="sv-SE" altLang="en-SE"/>
          </a:p>
        </p:txBody>
      </p:sp>
    </p:spTree>
    <p:extLst>
      <p:ext uri="{BB962C8B-B14F-4D97-AF65-F5344CB8AC3E}">
        <p14:creationId xmlns:p14="http://schemas.microsoft.com/office/powerpoint/2010/main" val="1822612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54F05993-C595-9AED-A0DC-61E933C9FC89}"/>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4BA6455F-3F03-84AF-1C48-9C0D8933FA2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5140C1AC-4191-B178-7354-61247C81191E}"/>
              </a:ext>
            </a:extLst>
          </p:cNvPr>
          <p:cNvSpPr>
            <a:spLocks noGrp="1" noChangeArrowheads="1"/>
          </p:cNvSpPr>
          <p:nvPr>
            <p:ph type="sldNum" sz="quarter" idx="12"/>
          </p:nvPr>
        </p:nvSpPr>
        <p:spPr>
          <a:ln/>
        </p:spPr>
        <p:txBody>
          <a:bodyPr/>
          <a:lstStyle>
            <a:lvl1pPr>
              <a:defRPr/>
            </a:lvl1pPr>
          </a:lstStyle>
          <a:p>
            <a:pPr>
              <a:defRPr/>
            </a:pPr>
            <a:fld id="{5E318C11-C974-3B46-B3C6-E0540DB4E798}" type="slidenum">
              <a:rPr lang="sv-SE" altLang="en-SE"/>
              <a:pPr>
                <a:defRPr/>
              </a:pPr>
              <a:t>‹#›</a:t>
            </a:fld>
            <a:endParaRPr lang="sv-SE" altLang="en-SE"/>
          </a:p>
        </p:txBody>
      </p:sp>
    </p:spTree>
    <p:extLst>
      <p:ext uri="{BB962C8B-B14F-4D97-AF65-F5344CB8AC3E}">
        <p14:creationId xmlns:p14="http://schemas.microsoft.com/office/powerpoint/2010/main" val="5862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643FE948-51A0-31A8-6206-4F5F60B5F713}"/>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7E8FB66-BD8E-0D16-0B0E-42428FB984D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FC66436-82DF-BF27-A538-2B84FEC9755A}"/>
              </a:ext>
            </a:extLst>
          </p:cNvPr>
          <p:cNvSpPr>
            <a:spLocks noGrp="1" noChangeArrowheads="1"/>
          </p:cNvSpPr>
          <p:nvPr>
            <p:ph type="sldNum" sz="quarter" idx="12"/>
          </p:nvPr>
        </p:nvSpPr>
        <p:spPr>
          <a:ln/>
        </p:spPr>
        <p:txBody>
          <a:bodyPr/>
          <a:lstStyle>
            <a:lvl1pPr>
              <a:defRPr/>
            </a:lvl1pPr>
          </a:lstStyle>
          <a:p>
            <a:pPr>
              <a:defRPr/>
            </a:pPr>
            <a:fld id="{71A796A3-559C-2B41-BC91-0A7F926319BB}" type="slidenum">
              <a:rPr lang="sv-SE" altLang="en-SE"/>
              <a:pPr>
                <a:defRPr/>
              </a:pPr>
              <a:t>‹#›</a:t>
            </a:fld>
            <a:endParaRPr lang="sv-SE" altLang="en-SE"/>
          </a:p>
        </p:txBody>
      </p:sp>
    </p:spTree>
    <p:extLst>
      <p:ext uri="{BB962C8B-B14F-4D97-AF65-F5344CB8AC3E}">
        <p14:creationId xmlns:p14="http://schemas.microsoft.com/office/powerpoint/2010/main" val="2423660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164451FB-756B-4440-5F90-668A97D36557}"/>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D139C965-CCF8-73D9-15EE-F09B92FFACE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94BBFFBB-5A04-5112-FD31-2F33F18CB564}"/>
              </a:ext>
            </a:extLst>
          </p:cNvPr>
          <p:cNvSpPr>
            <a:spLocks noGrp="1" noChangeArrowheads="1"/>
          </p:cNvSpPr>
          <p:nvPr>
            <p:ph type="sldNum" sz="quarter" idx="12"/>
          </p:nvPr>
        </p:nvSpPr>
        <p:spPr>
          <a:ln/>
        </p:spPr>
        <p:txBody>
          <a:bodyPr/>
          <a:lstStyle>
            <a:lvl1pPr>
              <a:defRPr/>
            </a:lvl1pPr>
          </a:lstStyle>
          <a:p>
            <a:pPr>
              <a:defRPr/>
            </a:pPr>
            <a:fld id="{D802BA69-9A00-A440-990B-74DD05123ECD}" type="slidenum">
              <a:rPr lang="sv-SE" altLang="en-SE"/>
              <a:pPr>
                <a:defRPr/>
              </a:pPr>
              <a:t>‹#›</a:t>
            </a:fld>
            <a:endParaRPr lang="sv-SE" altLang="en-SE"/>
          </a:p>
        </p:txBody>
      </p:sp>
    </p:spTree>
    <p:extLst>
      <p:ext uri="{BB962C8B-B14F-4D97-AF65-F5344CB8AC3E}">
        <p14:creationId xmlns:p14="http://schemas.microsoft.com/office/powerpoint/2010/main" val="3919946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59AFEB41-EF50-A739-F638-97283F32F83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49E61B-878B-1B7C-2978-CE1A619A4BF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114DEC-260F-7D7E-0EFB-E5F6BB15B66D}"/>
              </a:ext>
            </a:extLst>
          </p:cNvPr>
          <p:cNvSpPr>
            <a:spLocks noGrp="1" noChangeArrowheads="1"/>
          </p:cNvSpPr>
          <p:nvPr>
            <p:ph type="sldNum" sz="quarter" idx="12"/>
          </p:nvPr>
        </p:nvSpPr>
        <p:spPr/>
        <p:txBody>
          <a:bodyPr/>
          <a:lstStyle>
            <a:lvl1pPr>
              <a:defRPr/>
            </a:lvl1pPr>
          </a:lstStyle>
          <a:p>
            <a:pPr>
              <a:defRPr/>
            </a:pPr>
            <a:fld id="{2536D1CA-E187-F743-916B-13E2826613A6}" type="slidenum">
              <a:rPr lang="en-US" altLang="en-SE"/>
              <a:pPr>
                <a:defRPr/>
              </a:pPr>
              <a:t>‹#›</a:t>
            </a:fld>
            <a:endParaRPr lang="en-US" altLang="en-SE"/>
          </a:p>
        </p:txBody>
      </p:sp>
    </p:spTree>
    <p:extLst>
      <p:ext uri="{BB962C8B-B14F-4D97-AF65-F5344CB8AC3E}">
        <p14:creationId xmlns:p14="http://schemas.microsoft.com/office/powerpoint/2010/main" val="465064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A7747B5F-6BA7-2B4E-85C4-AADCF623D279}" type="slidenum">
              <a:rPr lang="sv-SE"/>
              <a:pPr>
                <a:defRPr/>
              </a:pPr>
              <a:t>‹#›</a:t>
            </a:fld>
            <a:endParaRPr lang="sv-SE"/>
          </a:p>
        </p:txBody>
      </p:sp>
    </p:spTree>
    <p:extLst>
      <p:ext uri="{BB962C8B-B14F-4D97-AF65-F5344CB8AC3E}">
        <p14:creationId xmlns:p14="http://schemas.microsoft.com/office/powerpoint/2010/main" val="2888385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110C666-84EC-1A4C-B996-0647894B3D5D}" type="slidenum">
              <a:rPr lang="sv-SE"/>
              <a:pPr>
                <a:defRPr/>
              </a:pPr>
              <a:t>‹#›</a:t>
            </a:fld>
            <a:endParaRPr lang="sv-SE"/>
          </a:p>
        </p:txBody>
      </p:sp>
    </p:spTree>
    <p:extLst>
      <p:ext uri="{BB962C8B-B14F-4D97-AF65-F5344CB8AC3E}">
        <p14:creationId xmlns:p14="http://schemas.microsoft.com/office/powerpoint/2010/main" val="1891833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A62BB65-5EC8-F44A-BB54-5506F821DBD4}" type="slidenum">
              <a:rPr lang="sv-SE"/>
              <a:pPr>
                <a:defRPr/>
              </a:pPr>
              <a:t>‹#›</a:t>
            </a:fld>
            <a:endParaRPr lang="sv-SE"/>
          </a:p>
        </p:txBody>
      </p:sp>
    </p:spTree>
    <p:extLst>
      <p:ext uri="{BB962C8B-B14F-4D97-AF65-F5344CB8AC3E}">
        <p14:creationId xmlns:p14="http://schemas.microsoft.com/office/powerpoint/2010/main" val="2503316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D2671441-99F1-F245-97E1-B268A2B3CFEB}" type="slidenum">
              <a:rPr lang="sv-SE"/>
              <a:pPr>
                <a:defRPr/>
              </a:pPr>
              <a:t>‹#›</a:t>
            </a:fld>
            <a:endParaRPr lang="sv-SE"/>
          </a:p>
        </p:txBody>
      </p:sp>
    </p:spTree>
    <p:extLst>
      <p:ext uri="{BB962C8B-B14F-4D97-AF65-F5344CB8AC3E}">
        <p14:creationId xmlns:p14="http://schemas.microsoft.com/office/powerpoint/2010/main" val="3538791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endParaRPr lang="sv-SE"/>
          </a:p>
        </p:txBody>
      </p:sp>
      <p:sp>
        <p:nvSpPr>
          <p:cNvPr id="8" name="Rectangle 5"/>
          <p:cNvSpPr>
            <a:spLocks noGrp="1" noChangeArrowheads="1"/>
          </p:cNvSpPr>
          <p:nvPr>
            <p:ph type="ftr" sz="quarter" idx="11"/>
          </p:nvPr>
        </p:nvSpPr>
        <p:spPr>
          <a:ln/>
        </p:spPr>
        <p:txBody>
          <a:bodyPr/>
          <a:lstStyle>
            <a:lvl1pPr>
              <a:defRPr/>
            </a:lvl1pPr>
          </a:lstStyle>
          <a:p>
            <a:pPr>
              <a:defRPr/>
            </a:pPr>
            <a:endParaRPr lang="sv-SE"/>
          </a:p>
        </p:txBody>
      </p:sp>
      <p:sp>
        <p:nvSpPr>
          <p:cNvPr id="9" name="Rectangle 6"/>
          <p:cNvSpPr>
            <a:spLocks noGrp="1" noChangeArrowheads="1"/>
          </p:cNvSpPr>
          <p:nvPr>
            <p:ph type="sldNum" sz="quarter" idx="12"/>
          </p:nvPr>
        </p:nvSpPr>
        <p:spPr>
          <a:ln/>
        </p:spPr>
        <p:txBody>
          <a:bodyPr/>
          <a:lstStyle>
            <a:lvl1pPr>
              <a:defRPr/>
            </a:lvl1pPr>
          </a:lstStyle>
          <a:p>
            <a:pPr>
              <a:defRPr/>
            </a:pPr>
            <a:fld id="{AB6A558A-BA01-784B-ACCC-7D40AEBB5C61}" type="slidenum">
              <a:rPr lang="sv-SE"/>
              <a:pPr>
                <a:defRPr/>
              </a:pPr>
              <a:t>‹#›</a:t>
            </a:fld>
            <a:endParaRPr lang="sv-SE"/>
          </a:p>
        </p:txBody>
      </p:sp>
    </p:spTree>
    <p:extLst>
      <p:ext uri="{BB962C8B-B14F-4D97-AF65-F5344CB8AC3E}">
        <p14:creationId xmlns:p14="http://schemas.microsoft.com/office/powerpoint/2010/main" val="3738841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0D9A39E9-5A3C-024F-8883-96DC66ACC44B}" type="slidenum">
              <a:rPr lang="sv-SE"/>
              <a:pPr>
                <a:defRPr/>
              </a:pPr>
              <a:t>‹#›</a:t>
            </a:fld>
            <a:endParaRPr lang="sv-SE"/>
          </a:p>
        </p:txBody>
      </p:sp>
    </p:spTree>
    <p:extLst>
      <p:ext uri="{BB962C8B-B14F-4D97-AF65-F5344CB8AC3E}">
        <p14:creationId xmlns:p14="http://schemas.microsoft.com/office/powerpoint/2010/main" val="2085399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p>
        </p:txBody>
      </p:sp>
      <p:sp>
        <p:nvSpPr>
          <p:cNvPr id="3" name="Rectangle 5"/>
          <p:cNvSpPr>
            <a:spLocks noGrp="1" noChangeArrowheads="1"/>
          </p:cNvSpPr>
          <p:nvPr>
            <p:ph type="ftr" sz="quarter" idx="11"/>
          </p:nvPr>
        </p:nvSpPr>
        <p:spPr>
          <a:ln/>
        </p:spPr>
        <p:txBody>
          <a:bodyPr/>
          <a:lstStyle>
            <a:lvl1pPr>
              <a:defRPr/>
            </a:lvl1pPr>
          </a:lstStyle>
          <a:p>
            <a:pPr>
              <a:defRPr/>
            </a:pPr>
            <a:endParaRPr lang="sv-SE"/>
          </a:p>
        </p:txBody>
      </p:sp>
      <p:sp>
        <p:nvSpPr>
          <p:cNvPr id="4" name="Rectangle 6"/>
          <p:cNvSpPr>
            <a:spLocks noGrp="1" noChangeArrowheads="1"/>
          </p:cNvSpPr>
          <p:nvPr>
            <p:ph type="sldNum" sz="quarter" idx="12"/>
          </p:nvPr>
        </p:nvSpPr>
        <p:spPr>
          <a:ln/>
        </p:spPr>
        <p:txBody>
          <a:bodyPr/>
          <a:lstStyle>
            <a:lvl1pPr>
              <a:defRPr/>
            </a:lvl1pPr>
          </a:lstStyle>
          <a:p>
            <a:pPr>
              <a:defRPr/>
            </a:pPr>
            <a:fld id="{84CA6D7A-3C68-A441-B44E-390C0B2E5A67}" type="slidenum">
              <a:rPr lang="sv-SE"/>
              <a:pPr>
                <a:defRPr/>
              </a:pPr>
              <a:t>‹#›</a:t>
            </a:fld>
            <a:endParaRPr lang="sv-SE"/>
          </a:p>
        </p:txBody>
      </p:sp>
    </p:spTree>
    <p:extLst>
      <p:ext uri="{BB962C8B-B14F-4D97-AF65-F5344CB8AC3E}">
        <p14:creationId xmlns:p14="http://schemas.microsoft.com/office/powerpoint/2010/main" val="2868189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35563B81-63E7-FB40-9C97-C404C6E87BDD}" type="slidenum">
              <a:rPr lang="sv-SE"/>
              <a:pPr>
                <a:defRPr/>
              </a:pPr>
              <a:t>‹#›</a:t>
            </a:fld>
            <a:endParaRPr lang="sv-SE"/>
          </a:p>
        </p:txBody>
      </p:sp>
    </p:spTree>
    <p:extLst>
      <p:ext uri="{BB962C8B-B14F-4D97-AF65-F5344CB8AC3E}">
        <p14:creationId xmlns:p14="http://schemas.microsoft.com/office/powerpoint/2010/main" val="119520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28BF0E68-9F57-F792-DAF7-D93C4EF138C1}"/>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76A84E2B-B318-1566-E0B8-DEABE318A70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A845136D-580B-EDCA-127F-3C1BF50B4CDA}"/>
              </a:ext>
            </a:extLst>
          </p:cNvPr>
          <p:cNvSpPr>
            <a:spLocks noGrp="1" noChangeArrowheads="1"/>
          </p:cNvSpPr>
          <p:nvPr>
            <p:ph type="sldNum" sz="quarter" idx="12"/>
          </p:nvPr>
        </p:nvSpPr>
        <p:spPr>
          <a:ln/>
        </p:spPr>
        <p:txBody>
          <a:bodyPr/>
          <a:lstStyle>
            <a:lvl1pPr>
              <a:defRPr/>
            </a:lvl1pPr>
          </a:lstStyle>
          <a:p>
            <a:pPr>
              <a:defRPr/>
            </a:pPr>
            <a:fld id="{C6A2ECE0-D3A0-9B4F-BF4E-290467D7BEB9}" type="slidenum">
              <a:rPr lang="sv-SE" altLang="en-SE"/>
              <a:pPr>
                <a:defRPr/>
              </a:pPr>
              <a:t>‹#›</a:t>
            </a:fld>
            <a:endParaRPr lang="sv-SE" altLang="en-SE"/>
          </a:p>
        </p:txBody>
      </p:sp>
    </p:spTree>
    <p:extLst>
      <p:ext uri="{BB962C8B-B14F-4D97-AF65-F5344CB8AC3E}">
        <p14:creationId xmlns:p14="http://schemas.microsoft.com/office/powerpoint/2010/main" val="988053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3AD7A882-D868-734F-BA8E-67C75073D013}" type="slidenum">
              <a:rPr lang="sv-SE"/>
              <a:pPr>
                <a:defRPr/>
              </a:pPr>
              <a:t>‹#›</a:t>
            </a:fld>
            <a:endParaRPr lang="sv-SE"/>
          </a:p>
        </p:txBody>
      </p:sp>
    </p:spTree>
    <p:extLst>
      <p:ext uri="{BB962C8B-B14F-4D97-AF65-F5344CB8AC3E}">
        <p14:creationId xmlns:p14="http://schemas.microsoft.com/office/powerpoint/2010/main" val="189320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557B7D9-DB8A-F648-90CF-2C31D6F579A3}" type="slidenum">
              <a:rPr lang="sv-SE"/>
              <a:pPr>
                <a:defRPr/>
              </a:pPr>
              <a:t>‹#›</a:t>
            </a:fld>
            <a:endParaRPr lang="sv-SE"/>
          </a:p>
        </p:txBody>
      </p:sp>
    </p:spTree>
    <p:extLst>
      <p:ext uri="{BB962C8B-B14F-4D97-AF65-F5344CB8AC3E}">
        <p14:creationId xmlns:p14="http://schemas.microsoft.com/office/powerpoint/2010/main" val="1674008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A0535E0C-091D-B240-98BC-A0623C4EF454}" type="slidenum">
              <a:rPr lang="sv-SE"/>
              <a:pPr>
                <a:defRPr/>
              </a:pPr>
              <a:t>‹#›</a:t>
            </a:fld>
            <a:endParaRPr lang="sv-SE"/>
          </a:p>
        </p:txBody>
      </p:sp>
    </p:spTree>
    <p:extLst>
      <p:ext uri="{BB962C8B-B14F-4D97-AF65-F5344CB8AC3E}">
        <p14:creationId xmlns:p14="http://schemas.microsoft.com/office/powerpoint/2010/main" val="2046115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6F71D911-AA18-D54C-8457-7F9C53A64354}" type="slidenum">
              <a:rPr lang="sv-SE"/>
              <a:pPr>
                <a:defRPr/>
              </a:pPr>
              <a:t>‹#›</a:t>
            </a:fld>
            <a:endParaRPr lang="sv-SE"/>
          </a:p>
        </p:txBody>
      </p:sp>
    </p:spTree>
    <p:extLst>
      <p:ext uri="{BB962C8B-B14F-4D97-AF65-F5344CB8AC3E}">
        <p14:creationId xmlns:p14="http://schemas.microsoft.com/office/powerpoint/2010/main" val="303901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9224991F-E442-1142-B460-FBB68462AC8B}" type="slidenum">
              <a:rPr lang="sv-SE"/>
              <a:pPr>
                <a:defRPr/>
              </a:pPr>
              <a:t>‹#›</a:t>
            </a:fld>
            <a:endParaRPr lang="sv-SE"/>
          </a:p>
        </p:txBody>
      </p:sp>
    </p:spTree>
    <p:extLst>
      <p:ext uri="{BB962C8B-B14F-4D97-AF65-F5344CB8AC3E}">
        <p14:creationId xmlns:p14="http://schemas.microsoft.com/office/powerpoint/2010/main" val="2183767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D3DDAFE1-E493-874B-A53B-A5E46B57788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5A5B03-4188-B94B-8B70-4E29AA1513B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577676-96B2-524B-8BFC-DA37B225BE81}"/>
              </a:ext>
            </a:extLst>
          </p:cNvPr>
          <p:cNvSpPr>
            <a:spLocks noGrp="1" noChangeArrowheads="1"/>
          </p:cNvSpPr>
          <p:nvPr>
            <p:ph type="sldNum" sz="quarter" idx="12"/>
          </p:nvPr>
        </p:nvSpPr>
        <p:spPr/>
        <p:txBody>
          <a:bodyPr/>
          <a:lstStyle>
            <a:lvl1pPr>
              <a:defRPr smtClean="0"/>
            </a:lvl1pPr>
          </a:lstStyle>
          <a:p>
            <a:pPr>
              <a:defRPr/>
            </a:pPr>
            <a:fld id="{411B94CA-B96A-BF4A-8693-2FA514C1A924}" type="slidenum">
              <a:rPr lang="en-US" altLang="en-SE"/>
              <a:pPr>
                <a:defRPr/>
              </a:pPr>
              <a:t>‹#›</a:t>
            </a:fld>
            <a:endParaRPr lang="en-US" altLang="en-SE"/>
          </a:p>
        </p:txBody>
      </p:sp>
    </p:spTree>
    <p:extLst>
      <p:ext uri="{BB962C8B-B14F-4D97-AF65-F5344CB8AC3E}">
        <p14:creationId xmlns:p14="http://schemas.microsoft.com/office/powerpoint/2010/main" val="1224650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525F40D6-6579-2371-D645-B46ADA3A707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AA8924E-0842-CB64-8240-14BB7A8056A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AF87A8B-2627-3874-EC8D-EE1B7C836B21}"/>
              </a:ext>
            </a:extLst>
          </p:cNvPr>
          <p:cNvSpPr>
            <a:spLocks noGrp="1" noChangeArrowheads="1"/>
          </p:cNvSpPr>
          <p:nvPr>
            <p:ph type="sldNum" sz="quarter" idx="12"/>
          </p:nvPr>
        </p:nvSpPr>
        <p:spPr>
          <a:ln/>
        </p:spPr>
        <p:txBody>
          <a:bodyPr/>
          <a:lstStyle>
            <a:lvl1pPr>
              <a:defRPr/>
            </a:lvl1pPr>
          </a:lstStyle>
          <a:p>
            <a:pPr>
              <a:defRPr/>
            </a:pPr>
            <a:fld id="{6210E7DC-ABAB-BD4C-8924-ADD10C7A1EDB}" type="slidenum">
              <a:rPr lang="sv-SE" altLang="en-SE"/>
              <a:pPr>
                <a:defRPr/>
              </a:pPr>
              <a:t>‹#›</a:t>
            </a:fld>
            <a:endParaRPr lang="sv-SE" altLang="en-SE"/>
          </a:p>
        </p:txBody>
      </p:sp>
    </p:spTree>
    <p:extLst>
      <p:ext uri="{BB962C8B-B14F-4D97-AF65-F5344CB8AC3E}">
        <p14:creationId xmlns:p14="http://schemas.microsoft.com/office/powerpoint/2010/main" val="553514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856A970-5E86-5769-1B20-EAB7B1D8B41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2204E14A-7C78-92CF-F821-2DB14F6F5FE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DC32B268-6B05-4415-0DB9-C5E9F7B64A57}"/>
              </a:ext>
            </a:extLst>
          </p:cNvPr>
          <p:cNvSpPr>
            <a:spLocks noGrp="1" noChangeArrowheads="1"/>
          </p:cNvSpPr>
          <p:nvPr>
            <p:ph type="sldNum" sz="quarter" idx="12"/>
          </p:nvPr>
        </p:nvSpPr>
        <p:spPr>
          <a:ln/>
        </p:spPr>
        <p:txBody>
          <a:bodyPr/>
          <a:lstStyle>
            <a:lvl1pPr>
              <a:defRPr/>
            </a:lvl1pPr>
          </a:lstStyle>
          <a:p>
            <a:pPr>
              <a:defRPr/>
            </a:pPr>
            <a:fld id="{5425CD58-086B-1543-9983-F9BE6E7F42AD}" type="slidenum">
              <a:rPr lang="sv-SE" altLang="en-SE"/>
              <a:pPr>
                <a:defRPr/>
              </a:pPr>
              <a:t>‹#›</a:t>
            </a:fld>
            <a:endParaRPr lang="sv-SE" altLang="en-SE"/>
          </a:p>
        </p:txBody>
      </p:sp>
    </p:spTree>
    <p:extLst>
      <p:ext uri="{BB962C8B-B14F-4D97-AF65-F5344CB8AC3E}">
        <p14:creationId xmlns:p14="http://schemas.microsoft.com/office/powerpoint/2010/main" val="3644493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EBA2ECCB-E192-A770-B5A6-7EB7DF08F22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223B620-2DE7-46EF-5024-D91A31C5CC5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0F1C642-47CE-532C-C4DB-B91353A97570}"/>
              </a:ext>
            </a:extLst>
          </p:cNvPr>
          <p:cNvSpPr>
            <a:spLocks noGrp="1" noChangeArrowheads="1"/>
          </p:cNvSpPr>
          <p:nvPr>
            <p:ph type="sldNum" sz="quarter" idx="12"/>
          </p:nvPr>
        </p:nvSpPr>
        <p:spPr>
          <a:ln/>
        </p:spPr>
        <p:txBody>
          <a:bodyPr/>
          <a:lstStyle>
            <a:lvl1pPr>
              <a:defRPr/>
            </a:lvl1pPr>
          </a:lstStyle>
          <a:p>
            <a:pPr>
              <a:defRPr/>
            </a:pPr>
            <a:fld id="{77E2D08E-166A-F142-BE48-81485A01D45F}" type="slidenum">
              <a:rPr lang="sv-SE" altLang="en-SE"/>
              <a:pPr>
                <a:defRPr/>
              </a:pPr>
              <a:t>‹#›</a:t>
            </a:fld>
            <a:endParaRPr lang="sv-SE" altLang="en-SE"/>
          </a:p>
        </p:txBody>
      </p:sp>
    </p:spTree>
    <p:extLst>
      <p:ext uri="{BB962C8B-B14F-4D97-AF65-F5344CB8AC3E}">
        <p14:creationId xmlns:p14="http://schemas.microsoft.com/office/powerpoint/2010/main" val="4287440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5C1FE873-82B9-97F1-5C30-5F52D1125E78}"/>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15B536BF-8CE2-779D-81C8-3A2D240C575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9FA8062-6809-057B-3AC8-6A568FD374AF}"/>
              </a:ext>
            </a:extLst>
          </p:cNvPr>
          <p:cNvSpPr>
            <a:spLocks noGrp="1" noChangeArrowheads="1"/>
          </p:cNvSpPr>
          <p:nvPr>
            <p:ph type="sldNum" sz="quarter" idx="12"/>
          </p:nvPr>
        </p:nvSpPr>
        <p:spPr>
          <a:ln/>
        </p:spPr>
        <p:txBody>
          <a:bodyPr/>
          <a:lstStyle>
            <a:lvl1pPr>
              <a:defRPr/>
            </a:lvl1pPr>
          </a:lstStyle>
          <a:p>
            <a:pPr>
              <a:defRPr/>
            </a:pPr>
            <a:fld id="{91F86C4D-9A57-4541-8611-0067402A8A98}" type="slidenum">
              <a:rPr lang="sv-SE" altLang="en-SE"/>
              <a:pPr>
                <a:defRPr/>
              </a:pPr>
              <a:t>‹#›</a:t>
            </a:fld>
            <a:endParaRPr lang="sv-SE" altLang="en-SE"/>
          </a:p>
        </p:txBody>
      </p:sp>
    </p:spTree>
    <p:extLst>
      <p:ext uri="{BB962C8B-B14F-4D97-AF65-F5344CB8AC3E}">
        <p14:creationId xmlns:p14="http://schemas.microsoft.com/office/powerpoint/2010/main" val="420637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38E727DF-FF99-12BA-3EC0-9E944817D3E2}"/>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BA81719D-9B3E-1936-DC21-DD414AEC076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29263D5-F6D0-EA9A-1004-C8DFD2398544}"/>
              </a:ext>
            </a:extLst>
          </p:cNvPr>
          <p:cNvSpPr>
            <a:spLocks noGrp="1" noChangeArrowheads="1"/>
          </p:cNvSpPr>
          <p:nvPr>
            <p:ph type="sldNum" sz="quarter" idx="12"/>
          </p:nvPr>
        </p:nvSpPr>
        <p:spPr>
          <a:ln/>
        </p:spPr>
        <p:txBody>
          <a:bodyPr/>
          <a:lstStyle>
            <a:lvl1pPr>
              <a:defRPr/>
            </a:lvl1pPr>
          </a:lstStyle>
          <a:p>
            <a:pPr>
              <a:defRPr/>
            </a:pPr>
            <a:fld id="{F62FD86E-83D7-4D48-8E06-4516FDEEDD1C}" type="slidenum">
              <a:rPr lang="sv-SE" altLang="en-SE"/>
              <a:pPr>
                <a:defRPr/>
              </a:pPr>
              <a:t>‹#›</a:t>
            </a:fld>
            <a:endParaRPr lang="sv-SE" altLang="en-SE"/>
          </a:p>
        </p:txBody>
      </p:sp>
    </p:spTree>
    <p:extLst>
      <p:ext uri="{BB962C8B-B14F-4D97-AF65-F5344CB8AC3E}">
        <p14:creationId xmlns:p14="http://schemas.microsoft.com/office/powerpoint/2010/main" val="1185795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F38BE794-77AC-951A-DF13-C7A9BEEF094A}"/>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7469BE31-4404-E508-8C4F-D4E7F301504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14A9EA5F-1D04-38A4-1E35-2755CADC9C21}"/>
              </a:ext>
            </a:extLst>
          </p:cNvPr>
          <p:cNvSpPr>
            <a:spLocks noGrp="1" noChangeArrowheads="1"/>
          </p:cNvSpPr>
          <p:nvPr>
            <p:ph type="sldNum" sz="quarter" idx="12"/>
          </p:nvPr>
        </p:nvSpPr>
        <p:spPr>
          <a:ln/>
        </p:spPr>
        <p:txBody>
          <a:bodyPr/>
          <a:lstStyle>
            <a:lvl1pPr>
              <a:defRPr/>
            </a:lvl1pPr>
          </a:lstStyle>
          <a:p>
            <a:pPr>
              <a:defRPr/>
            </a:pPr>
            <a:fld id="{A80A7BA8-F9F1-2E44-960D-ACD3C9525452}" type="slidenum">
              <a:rPr lang="sv-SE" altLang="en-SE"/>
              <a:pPr>
                <a:defRPr/>
              </a:pPr>
              <a:t>‹#›</a:t>
            </a:fld>
            <a:endParaRPr lang="sv-SE" altLang="en-SE"/>
          </a:p>
        </p:txBody>
      </p:sp>
    </p:spTree>
    <p:extLst>
      <p:ext uri="{BB962C8B-B14F-4D97-AF65-F5344CB8AC3E}">
        <p14:creationId xmlns:p14="http://schemas.microsoft.com/office/powerpoint/2010/main" val="1548406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835A3DEC-BEBC-31FC-CD07-371FEEB81F1A}"/>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14DFA435-BE33-858C-019F-F7D198A7DB1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F56A0C0B-2AF4-0B80-25E2-4F2E12425644}"/>
              </a:ext>
            </a:extLst>
          </p:cNvPr>
          <p:cNvSpPr>
            <a:spLocks noGrp="1" noChangeArrowheads="1"/>
          </p:cNvSpPr>
          <p:nvPr>
            <p:ph type="sldNum" sz="quarter" idx="12"/>
          </p:nvPr>
        </p:nvSpPr>
        <p:spPr>
          <a:ln/>
        </p:spPr>
        <p:txBody>
          <a:bodyPr/>
          <a:lstStyle>
            <a:lvl1pPr>
              <a:defRPr/>
            </a:lvl1pPr>
          </a:lstStyle>
          <a:p>
            <a:pPr>
              <a:defRPr/>
            </a:pPr>
            <a:fld id="{1110EBC3-DA23-FB4A-80BB-5F5AA00B7DE7}" type="slidenum">
              <a:rPr lang="sv-SE" altLang="en-SE"/>
              <a:pPr>
                <a:defRPr/>
              </a:pPr>
              <a:t>‹#›</a:t>
            </a:fld>
            <a:endParaRPr lang="sv-SE" altLang="en-SE"/>
          </a:p>
        </p:txBody>
      </p:sp>
    </p:spTree>
    <p:extLst>
      <p:ext uri="{BB962C8B-B14F-4D97-AF65-F5344CB8AC3E}">
        <p14:creationId xmlns:p14="http://schemas.microsoft.com/office/powerpoint/2010/main" val="3458584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A78B93-3578-6778-21F9-24BCEA4BE7E9}"/>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5EA25D29-948B-D31B-1B3F-DE7468F9ED2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CC3F3FD4-67C2-99BF-207F-7DDD1CD31325}"/>
              </a:ext>
            </a:extLst>
          </p:cNvPr>
          <p:cNvSpPr>
            <a:spLocks noGrp="1" noChangeArrowheads="1"/>
          </p:cNvSpPr>
          <p:nvPr>
            <p:ph type="sldNum" sz="quarter" idx="12"/>
          </p:nvPr>
        </p:nvSpPr>
        <p:spPr>
          <a:ln/>
        </p:spPr>
        <p:txBody>
          <a:bodyPr/>
          <a:lstStyle>
            <a:lvl1pPr>
              <a:defRPr/>
            </a:lvl1pPr>
          </a:lstStyle>
          <a:p>
            <a:pPr>
              <a:defRPr/>
            </a:pPr>
            <a:fld id="{1B76FC71-DD4C-8740-9881-A32ECE18E3E4}" type="slidenum">
              <a:rPr lang="sv-SE" altLang="en-SE"/>
              <a:pPr>
                <a:defRPr/>
              </a:pPr>
              <a:t>‹#›</a:t>
            </a:fld>
            <a:endParaRPr lang="sv-SE" altLang="en-SE"/>
          </a:p>
        </p:txBody>
      </p:sp>
    </p:spTree>
    <p:extLst>
      <p:ext uri="{BB962C8B-B14F-4D97-AF65-F5344CB8AC3E}">
        <p14:creationId xmlns:p14="http://schemas.microsoft.com/office/powerpoint/2010/main" val="730540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78DD7E7C-9FA1-C5D1-95EF-6301939A707B}"/>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E28F7EC8-376B-92EA-4C9B-E7073E82935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E9183B5-131B-FA77-CD8E-1E5877A4F5E0}"/>
              </a:ext>
            </a:extLst>
          </p:cNvPr>
          <p:cNvSpPr>
            <a:spLocks noGrp="1" noChangeArrowheads="1"/>
          </p:cNvSpPr>
          <p:nvPr>
            <p:ph type="sldNum" sz="quarter" idx="12"/>
          </p:nvPr>
        </p:nvSpPr>
        <p:spPr>
          <a:ln/>
        </p:spPr>
        <p:txBody>
          <a:bodyPr/>
          <a:lstStyle>
            <a:lvl1pPr>
              <a:defRPr/>
            </a:lvl1pPr>
          </a:lstStyle>
          <a:p>
            <a:pPr>
              <a:defRPr/>
            </a:pPr>
            <a:fld id="{0E147E52-979A-7F46-BBB1-0259076EBBF4}" type="slidenum">
              <a:rPr lang="sv-SE" altLang="en-SE"/>
              <a:pPr>
                <a:defRPr/>
              </a:pPr>
              <a:t>‹#›</a:t>
            </a:fld>
            <a:endParaRPr lang="sv-SE" altLang="en-SE"/>
          </a:p>
        </p:txBody>
      </p:sp>
    </p:spTree>
    <p:extLst>
      <p:ext uri="{BB962C8B-B14F-4D97-AF65-F5344CB8AC3E}">
        <p14:creationId xmlns:p14="http://schemas.microsoft.com/office/powerpoint/2010/main" val="2776298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A912152B-1B2F-3ED5-4003-5C555367A1DD}"/>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90B28441-B92C-9C07-BB79-904429557A3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F1FD16E-4D53-2372-D58D-DE50000FD2BA}"/>
              </a:ext>
            </a:extLst>
          </p:cNvPr>
          <p:cNvSpPr>
            <a:spLocks noGrp="1" noChangeArrowheads="1"/>
          </p:cNvSpPr>
          <p:nvPr>
            <p:ph type="sldNum" sz="quarter" idx="12"/>
          </p:nvPr>
        </p:nvSpPr>
        <p:spPr>
          <a:ln/>
        </p:spPr>
        <p:txBody>
          <a:bodyPr/>
          <a:lstStyle>
            <a:lvl1pPr>
              <a:defRPr/>
            </a:lvl1pPr>
          </a:lstStyle>
          <a:p>
            <a:pPr>
              <a:defRPr/>
            </a:pPr>
            <a:fld id="{11D25EC6-7EBB-0F4F-90DE-F87BE9C3BA44}" type="slidenum">
              <a:rPr lang="sv-SE" altLang="en-SE"/>
              <a:pPr>
                <a:defRPr/>
              </a:pPr>
              <a:t>‹#›</a:t>
            </a:fld>
            <a:endParaRPr lang="sv-SE" altLang="en-SE"/>
          </a:p>
        </p:txBody>
      </p:sp>
    </p:spTree>
    <p:extLst>
      <p:ext uri="{BB962C8B-B14F-4D97-AF65-F5344CB8AC3E}">
        <p14:creationId xmlns:p14="http://schemas.microsoft.com/office/powerpoint/2010/main" val="166490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A202E36E-7894-0150-0DF0-99E3B7512468}"/>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57D6F10-BE4C-FD32-515E-636918967AB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9E3FBDF-28EF-2911-4FD8-78E616184248}"/>
              </a:ext>
            </a:extLst>
          </p:cNvPr>
          <p:cNvSpPr>
            <a:spLocks noGrp="1" noChangeArrowheads="1"/>
          </p:cNvSpPr>
          <p:nvPr>
            <p:ph type="sldNum" sz="quarter" idx="12"/>
          </p:nvPr>
        </p:nvSpPr>
        <p:spPr>
          <a:ln/>
        </p:spPr>
        <p:txBody>
          <a:bodyPr/>
          <a:lstStyle>
            <a:lvl1pPr>
              <a:defRPr/>
            </a:lvl1pPr>
          </a:lstStyle>
          <a:p>
            <a:pPr>
              <a:defRPr/>
            </a:pPr>
            <a:fld id="{5A64D1E3-AB87-0E47-9D23-A6111EE08457}" type="slidenum">
              <a:rPr lang="sv-SE" altLang="en-SE"/>
              <a:pPr>
                <a:defRPr/>
              </a:pPr>
              <a:t>‹#›</a:t>
            </a:fld>
            <a:endParaRPr lang="sv-SE" altLang="en-SE"/>
          </a:p>
        </p:txBody>
      </p:sp>
    </p:spTree>
    <p:extLst>
      <p:ext uri="{BB962C8B-B14F-4D97-AF65-F5344CB8AC3E}">
        <p14:creationId xmlns:p14="http://schemas.microsoft.com/office/powerpoint/2010/main" val="2253147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BAE29B19-7FF3-FE9B-8E2F-E2F805F7549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11BD5D3-FBCB-F7FB-816D-CA6F57C0FF9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6BDBD258-72A5-E75E-BC60-6996474117AA}"/>
              </a:ext>
            </a:extLst>
          </p:cNvPr>
          <p:cNvSpPr>
            <a:spLocks noGrp="1" noChangeArrowheads="1"/>
          </p:cNvSpPr>
          <p:nvPr>
            <p:ph type="sldNum" sz="quarter" idx="12"/>
          </p:nvPr>
        </p:nvSpPr>
        <p:spPr>
          <a:ln/>
        </p:spPr>
        <p:txBody>
          <a:bodyPr/>
          <a:lstStyle>
            <a:lvl1pPr>
              <a:defRPr/>
            </a:lvl1pPr>
          </a:lstStyle>
          <a:p>
            <a:pPr>
              <a:defRPr/>
            </a:pPr>
            <a:fld id="{06AF0F2D-6580-8646-9608-6B99E3DA6629}" type="slidenum">
              <a:rPr lang="sv-SE" altLang="en-SE"/>
              <a:pPr>
                <a:defRPr/>
              </a:pPr>
              <a:t>‹#›</a:t>
            </a:fld>
            <a:endParaRPr lang="sv-SE" altLang="en-SE"/>
          </a:p>
        </p:txBody>
      </p:sp>
    </p:spTree>
    <p:extLst>
      <p:ext uri="{BB962C8B-B14F-4D97-AF65-F5344CB8AC3E}">
        <p14:creationId xmlns:p14="http://schemas.microsoft.com/office/powerpoint/2010/main" val="3558394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2D4FE071-8CFA-8051-6F46-17AA5D3E345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2AA0F0F4-5465-7EC2-6470-7E9790A2245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7D3F920-1465-695A-C8AD-BAD49C2E37AC}"/>
              </a:ext>
            </a:extLst>
          </p:cNvPr>
          <p:cNvSpPr>
            <a:spLocks noGrp="1" noChangeArrowheads="1"/>
          </p:cNvSpPr>
          <p:nvPr>
            <p:ph type="sldNum" sz="quarter" idx="12"/>
          </p:nvPr>
        </p:nvSpPr>
        <p:spPr>
          <a:ln/>
        </p:spPr>
        <p:txBody>
          <a:bodyPr/>
          <a:lstStyle>
            <a:lvl1pPr>
              <a:defRPr/>
            </a:lvl1pPr>
          </a:lstStyle>
          <a:p>
            <a:pPr>
              <a:defRPr/>
            </a:pPr>
            <a:fld id="{45B6655C-8AC7-234E-8719-BEC2F136DDA9}" type="slidenum">
              <a:rPr lang="sv-SE" altLang="en-SE"/>
              <a:pPr>
                <a:defRPr/>
              </a:pPr>
              <a:t>‹#›</a:t>
            </a:fld>
            <a:endParaRPr lang="sv-SE" altLang="en-SE"/>
          </a:p>
        </p:txBody>
      </p:sp>
    </p:spTree>
    <p:extLst>
      <p:ext uri="{BB962C8B-B14F-4D97-AF65-F5344CB8AC3E}">
        <p14:creationId xmlns:p14="http://schemas.microsoft.com/office/powerpoint/2010/main" val="7179134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B95CE2BC-105D-2D29-2A65-9ADC17A74DC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E3273FDB-2901-B5E6-C6C1-EC25743E111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9C1E0862-E6BD-04CE-FD56-6F2E9CBDC870}"/>
              </a:ext>
            </a:extLst>
          </p:cNvPr>
          <p:cNvSpPr>
            <a:spLocks noGrp="1" noChangeArrowheads="1"/>
          </p:cNvSpPr>
          <p:nvPr>
            <p:ph type="sldNum" sz="quarter" idx="12"/>
          </p:nvPr>
        </p:nvSpPr>
        <p:spPr>
          <a:ln/>
        </p:spPr>
        <p:txBody>
          <a:bodyPr/>
          <a:lstStyle>
            <a:lvl1pPr>
              <a:defRPr/>
            </a:lvl1pPr>
          </a:lstStyle>
          <a:p>
            <a:pPr>
              <a:defRPr/>
            </a:pPr>
            <a:fld id="{75BB5F98-9FA8-4241-83AD-9F44351E5AE8}" type="slidenum">
              <a:rPr lang="sv-SE" altLang="en-SE"/>
              <a:pPr>
                <a:defRPr/>
              </a:pPr>
              <a:t>‹#›</a:t>
            </a:fld>
            <a:endParaRPr lang="sv-SE" altLang="en-SE"/>
          </a:p>
        </p:txBody>
      </p:sp>
    </p:spTree>
    <p:extLst>
      <p:ext uri="{BB962C8B-B14F-4D97-AF65-F5344CB8AC3E}">
        <p14:creationId xmlns:p14="http://schemas.microsoft.com/office/powerpoint/2010/main" val="3878099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A2DC55FB-A7F4-6025-CB45-FF7AAD75FC9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6AA34C-8BE6-2889-E43A-D0DD506BA8E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5A1765-91E3-53DC-12B7-99B45F3A328C}"/>
              </a:ext>
            </a:extLst>
          </p:cNvPr>
          <p:cNvSpPr>
            <a:spLocks noGrp="1" noChangeArrowheads="1"/>
          </p:cNvSpPr>
          <p:nvPr>
            <p:ph type="sldNum" sz="quarter" idx="12"/>
          </p:nvPr>
        </p:nvSpPr>
        <p:spPr/>
        <p:txBody>
          <a:bodyPr/>
          <a:lstStyle>
            <a:lvl1pPr>
              <a:defRPr/>
            </a:lvl1pPr>
          </a:lstStyle>
          <a:p>
            <a:pPr>
              <a:defRPr/>
            </a:pPr>
            <a:fld id="{20894858-6FBE-C445-8109-022026766931}" type="slidenum">
              <a:rPr lang="en-US" altLang="en-SE"/>
              <a:pPr>
                <a:defRPr/>
              </a:pPr>
              <a:t>‹#›</a:t>
            </a:fld>
            <a:endParaRPr lang="en-US" altLang="en-SE"/>
          </a:p>
        </p:txBody>
      </p:sp>
    </p:spTree>
    <p:extLst>
      <p:ext uri="{BB962C8B-B14F-4D97-AF65-F5344CB8AC3E}">
        <p14:creationId xmlns:p14="http://schemas.microsoft.com/office/powerpoint/2010/main" val="188748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2943CAD-C36E-B008-315F-688AC8E6D5AB}"/>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58319B7C-610E-EDDC-7266-24C0AD8D9E4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09A7E53F-1526-8AA1-FA75-C2AB321E4EC4}"/>
              </a:ext>
            </a:extLst>
          </p:cNvPr>
          <p:cNvSpPr>
            <a:spLocks noGrp="1" noChangeArrowheads="1"/>
          </p:cNvSpPr>
          <p:nvPr>
            <p:ph type="sldNum" sz="quarter" idx="12"/>
          </p:nvPr>
        </p:nvSpPr>
        <p:spPr>
          <a:ln/>
        </p:spPr>
        <p:txBody>
          <a:bodyPr/>
          <a:lstStyle>
            <a:lvl1pPr>
              <a:defRPr/>
            </a:lvl1pPr>
          </a:lstStyle>
          <a:p>
            <a:pPr>
              <a:defRPr/>
            </a:pPr>
            <a:fld id="{8BDCCB1E-16A6-E24A-9801-22B5106F91BF}" type="slidenum">
              <a:rPr lang="sv-SE" altLang="en-SE"/>
              <a:pPr>
                <a:defRPr/>
              </a:pPr>
              <a:t>‹#›</a:t>
            </a:fld>
            <a:endParaRPr lang="sv-SE" altLang="en-SE"/>
          </a:p>
        </p:txBody>
      </p:sp>
    </p:spTree>
    <p:extLst>
      <p:ext uri="{BB962C8B-B14F-4D97-AF65-F5344CB8AC3E}">
        <p14:creationId xmlns:p14="http://schemas.microsoft.com/office/powerpoint/2010/main" val="569759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C340815F-C941-B04C-873B-0EAC1FFAF35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C203C0F-B744-AA4E-C81D-30D08E2B0EB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B5C69A9-B1BA-6C1A-D24F-30F2264A5873}"/>
              </a:ext>
            </a:extLst>
          </p:cNvPr>
          <p:cNvSpPr>
            <a:spLocks noGrp="1" noChangeArrowheads="1"/>
          </p:cNvSpPr>
          <p:nvPr>
            <p:ph type="sldNum" sz="quarter" idx="12"/>
          </p:nvPr>
        </p:nvSpPr>
        <p:spPr>
          <a:ln/>
        </p:spPr>
        <p:txBody>
          <a:bodyPr/>
          <a:lstStyle>
            <a:lvl1pPr>
              <a:defRPr/>
            </a:lvl1pPr>
          </a:lstStyle>
          <a:p>
            <a:pPr>
              <a:defRPr/>
            </a:pPr>
            <a:fld id="{BC8A1515-475F-CE44-907E-C6B0771BA2F7}" type="slidenum">
              <a:rPr lang="sv-SE" altLang="en-SE"/>
              <a:pPr>
                <a:defRPr/>
              </a:pPr>
              <a:t>‹#›</a:t>
            </a:fld>
            <a:endParaRPr lang="sv-SE" altLang="en-SE"/>
          </a:p>
        </p:txBody>
      </p:sp>
    </p:spTree>
    <p:extLst>
      <p:ext uri="{BB962C8B-B14F-4D97-AF65-F5344CB8AC3E}">
        <p14:creationId xmlns:p14="http://schemas.microsoft.com/office/powerpoint/2010/main" val="2273347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C3863F91-3576-C197-FE71-96588EA6519A}"/>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F69C13B4-4EBF-3D42-2228-EDBDC216CC6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001CE1C-4E89-784C-3E19-3C5C9739B247}"/>
              </a:ext>
            </a:extLst>
          </p:cNvPr>
          <p:cNvSpPr>
            <a:spLocks noGrp="1" noChangeArrowheads="1"/>
          </p:cNvSpPr>
          <p:nvPr>
            <p:ph type="sldNum" sz="quarter" idx="12"/>
          </p:nvPr>
        </p:nvSpPr>
        <p:spPr>
          <a:ln/>
        </p:spPr>
        <p:txBody>
          <a:bodyPr/>
          <a:lstStyle>
            <a:lvl1pPr>
              <a:defRPr/>
            </a:lvl1pPr>
          </a:lstStyle>
          <a:p>
            <a:pPr>
              <a:defRPr/>
            </a:pPr>
            <a:fld id="{CB8279C5-95C0-E241-8059-BDC3943523BD}" type="slidenum">
              <a:rPr lang="sv-SE" altLang="en-SE"/>
              <a:pPr>
                <a:defRPr/>
              </a:pPr>
              <a:t>‹#›</a:t>
            </a:fld>
            <a:endParaRPr lang="sv-SE" altLang="en-SE"/>
          </a:p>
        </p:txBody>
      </p:sp>
    </p:spTree>
    <p:extLst>
      <p:ext uri="{BB962C8B-B14F-4D97-AF65-F5344CB8AC3E}">
        <p14:creationId xmlns:p14="http://schemas.microsoft.com/office/powerpoint/2010/main" val="2831058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09D86EAC-5C71-B1A9-2B14-713971EEB74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96E2F28-A9FD-A23F-2D6C-0F750870A34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A031D0F7-0910-A219-5212-9035C854C14E}"/>
              </a:ext>
            </a:extLst>
          </p:cNvPr>
          <p:cNvSpPr>
            <a:spLocks noGrp="1" noChangeArrowheads="1"/>
          </p:cNvSpPr>
          <p:nvPr>
            <p:ph type="sldNum" sz="quarter" idx="12"/>
          </p:nvPr>
        </p:nvSpPr>
        <p:spPr>
          <a:ln/>
        </p:spPr>
        <p:txBody>
          <a:bodyPr/>
          <a:lstStyle>
            <a:lvl1pPr>
              <a:defRPr/>
            </a:lvl1pPr>
          </a:lstStyle>
          <a:p>
            <a:pPr>
              <a:defRPr/>
            </a:pPr>
            <a:fld id="{7733A201-4361-9249-8CA1-F683661207E5}" type="slidenum">
              <a:rPr lang="sv-SE" altLang="en-SE"/>
              <a:pPr>
                <a:defRPr/>
              </a:pPr>
              <a:t>‹#›</a:t>
            </a:fld>
            <a:endParaRPr lang="sv-SE" altLang="en-SE"/>
          </a:p>
        </p:txBody>
      </p:sp>
    </p:spTree>
    <p:extLst>
      <p:ext uri="{BB962C8B-B14F-4D97-AF65-F5344CB8AC3E}">
        <p14:creationId xmlns:p14="http://schemas.microsoft.com/office/powerpoint/2010/main" val="3776010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92752A23-6C02-4F91-989F-FFF69D9EB92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BB14C0FC-1129-75A6-1B3C-EF30EB2E6A2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6C9D3CE-A5CC-3EAB-2C75-70E993A05521}"/>
              </a:ext>
            </a:extLst>
          </p:cNvPr>
          <p:cNvSpPr>
            <a:spLocks noGrp="1" noChangeArrowheads="1"/>
          </p:cNvSpPr>
          <p:nvPr>
            <p:ph type="sldNum" sz="quarter" idx="12"/>
          </p:nvPr>
        </p:nvSpPr>
        <p:spPr>
          <a:ln/>
        </p:spPr>
        <p:txBody>
          <a:bodyPr/>
          <a:lstStyle>
            <a:lvl1pPr>
              <a:defRPr/>
            </a:lvl1pPr>
          </a:lstStyle>
          <a:p>
            <a:pPr>
              <a:defRPr/>
            </a:pPr>
            <a:fld id="{2EAE27E0-F74B-6E4B-822E-3F7B54986F6F}" type="slidenum">
              <a:rPr lang="sv-SE" altLang="en-SE"/>
              <a:pPr>
                <a:defRPr/>
              </a:pPr>
              <a:t>‹#›</a:t>
            </a:fld>
            <a:endParaRPr lang="sv-SE" altLang="en-SE"/>
          </a:p>
        </p:txBody>
      </p:sp>
    </p:spTree>
    <p:extLst>
      <p:ext uri="{BB962C8B-B14F-4D97-AF65-F5344CB8AC3E}">
        <p14:creationId xmlns:p14="http://schemas.microsoft.com/office/powerpoint/2010/main" val="3497804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5232E994-23CD-1D2D-79D7-E698C0245251}"/>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70293605-A8EA-587F-6F76-CB522C75781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3A96A9E9-E64B-65BB-A173-2E695364F0D3}"/>
              </a:ext>
            </a:extLst>
          </p:cNvPr>
          <p:cNvSpPr>
            <a:spLocks noGrp="1" noChangeArrowheads="1"/>
          </p:cNvSpPr>
          <p:nvPr>
            <p:ph type="sldNum" sz="quarter" idx="12"/>
          </p:nvPr>
        </p:nvSpPr>
        <p:spPr>
          <a:ln/>
        </p:spPr>
        <p:txBody>
          <a:bodyPr/>
          <a:lstStyle>
            <a:lvl1pPr>
              <a:defRPr/>
            </a:lvl1pPr>
          </a:lstStyle>
          <a:p>
            <a:pPr>
              <a:defRPr/>
            </a:pPr>
            <a:fld id="{260BF411-57E0-C847-98FB-044F54457976}" type="slidenum">
              <a:rPr lang="sv-SE" altLang="en-SE"/>
              <a:pPr>
                <a:defRPr/>
              </a:pPr>
              <a:t>‹#›</a:t>
            </a:fld>
            <a:endParaRPr lang="sv-SE" altLang="en-SE"/>
          </a:p>
        </p:txBody>
      </p:sp>
    </p:spTree>
    <p:extLst>
      <p:ext uri="{BB962C8B-B14F-4D97-AF65-F5344CB8AC3E}">
        <p14:creationId xmlns:p14="http://schemas.microsoft.com/office/powerpoint/2010/main" val="3924871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BFEB0CA5-3BC3-98C0-64D5-0004AEF35F05}"/>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3E60379B-5D0E-E729-FD80-ED3CB39ADC8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36B6C831-B0C4-76DD-2274-E13676A38F2A}"/>
              </a:ext>
            </a:extLst>
          </p:cNvPr>
          <p:cNvSpPr>
            <a:spLocks noGrp="1" noChangeArrowheads="1"/>
          </p:cNvSpPr>
          <p:nvPr>
            <p:ph type="sldNum" sz="quarter" idx="12"/>
          </p:nvPr>
        </p:nvSpPr>
        <p:spPr>
          <a:ln/>
        </p:spPr>
        <p:txBody>
          <a:bodyPr/>
          <a:lstStyle>
            <a:lvl1pPr>
              <a:defRPr/>
            </a:lvl1pPr>
          </a:lstStyle>
          <a:p>
            <a:pPr>
              <a:defRPr/>
            </a:pPr>
            <a:fld id="{067FC4BF-810D-A24B-805C-EE502493ADD5}" type="slidenum">
              <a:rPr lang="sv-SE" altLang="en-SE"/>
              <a:pPr>
                <a:defRPr/>
              </a:pPr>
              <a:t>‹#›</a:t>
            </a:fld>
            <a:endParaRPr lang="sv-SE" altLang="en-SE"/>
          </a:p>
        </p:txBody>
      </p:sp>
    </p:spTree>
    <p:extLst>
      <p:ext uri="{BB962C8B-B14F-4D97-AF65-F5344CB8AC3E}">
        <p14:creationId xmlns:p14="http://schemas.microsoft.com/office/powerpoint/2010/main" val="30512979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05DA67-200F-7931-250E-E29DF3597C80}"/>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D66BFAEE-67AD-9010-841E-31C77FC4212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96FAADE7-D8FF-86E9-9151-656373892CE0}"/>
              </a:ext>
            </a:extLst>
          </p:cNvPr>
          <p:cNvSpPr>
            <a:spLocks noGrp="1" noChangeArrowheads="1"/>
          </p:cNvSpPr>
          <p:nvPr>
            <p:ph type="sldNum" sz="quarter" idx="12"/>
          </p:nvPr>
        </p:nvSpPr>
        <p:spPr>
          <a:ln/>
        </p:spPr>
        <p:txBody>
          <a:bodyPr/>
          <a:lstStyle>
            <a:lvl1pPr>
              <a:defRPr/>
            </a:lvl1pPr>
          </a:lstStyle>
          <a:p>
            <a:pPr>
              <a:defRPr/>
            </a:pPr>
            <a:fld id="{60DBAA5F-7A4A-B342-B131-E1C946601A0C}" type="slidenum">
              <a:rPr lang="sv-SE" altLang="en-SE"/>
              <a:pPr>
                <a:defRPr/>
              </a:pPr>
              <a:t>‹#›</a:t>
            </a:fld>
            <a:endParaRPr lang="sv-SE" altLang="en-SE"/>
          </a:p>
        </p:txBody>
      </p:sp>
    </p:spTree>
    <p:extLst>
      <p:ext uri="{BB962C8B-B14F-4D97-AF65-F5344CB8AC3E}">
        <p14:creationId xmlns:p14="http://schemas.microsoft.com/office/powerpoint/2010/main" val="12330894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ACEDC8E-4F6E-0908-6B1E-E5198324A58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1BDA36DB-64F2-3DAF-71E1-368422A3810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AD82AB4-155E-691F-DDF3-E3ED8B047EA6}"/>
              </a:ext>
            </a:extLst>
          </p:cNvPr>
          <p:cNvSpPr>
            <a:spLocks noGrp="1" noChangeArrowheads="1"/>
          </p:cNvSpPr>
          <p:nvPr>
            <p:ph type="sldNum" sz="quarter" idx="12"/>
          </p:nvPr>
        </p:nvSpPr>
        <p:spPr>
          <a:ln/>
        </p:spPr>
        <p:txBody>
          <a:bodyPr/>
          <a:lstStyle>
            <a:lvl1pPr>
              <a:defRPr/>
            </a:lvl1pPr>
          </a:lstStyle>
          <a:p>
            <a:pPr>
              <a:defRPr/>
            </a:pPr>
            <a:fld id="{A34012D3-79AF-B545-A74B-57E1E97CAB0B}" type="slidenum">
              <a:rPr lang="sv-SE" altLang="en-SE"/>
              <a:pPr>
                <a:defRPr/>
              </a:pPr>
              <a:t>‹#›</a:t>
            </a:fld>
            <a:endParaRPr lang="sv-SE" altLang="en-SE"/>
          </a:p>
        </p:txBody>
      </p:sp>
    </p:spTree>
    <p:extLst>
      <p:ext uri="{BB962C8B-B14F-4D97-AF65-F5344CB8AC3E}">
        <p14:creationId xmlns:p14="http://schemas.microsoft.com/office/powerpoint/2010/main" val="2336009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D74FD37A-B0D1-6196-2BA4-FC9662304E52}"/>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9F18F135-E939-C69C-5FB2-EF76AFDACF7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95D294B8-D6BA-A703-D184-300F205C9B39}"/>
              </a:ext>
            </a:extLst>
          </p:cNvPr>
          <p:cNvSpPr>
            <a:spLocks noGrp="1" noChangeArrowheads="1"/>
          </p:cNvSpPr>
          <p:nvPr>
            <p:ph type="sldNum" sz="quarter" idx="12"/>
          </p:nvPr>
        </p:nvSpPr>
        <p:spPr>
          <a:ln/>
        </p:spPr>
        <p:txBody>
          <a:bodyPr/>
          <a:lstStyle>
            <a:lvl1pPr>
              <a:defRPr/>
            </a:lvl1pPr>
          </a:lstStyle>
          <a:p>
            <a:pPr>
              <a:defRPr/>
            </a:pPr>
            <a:fld id="{D20A55C3-41F6-B049-8147-6A14872B1C2F}" type="slidenum">
              <a:rPr lang="sv-SE" altLang="en-SE"/>
              <a:pPr>
                <a:defRPr/>
              </a:pPr>
              <a:t>‹#›</a:t>
            </a:fld>
            <a:endParaRPr lang="sv-SE" altLang="en-SE"/>
          </a:p>
        </p:txBody>
      </p:sp>
    </p:spTree>
    <p:extLst>
      <p:ext uri="{BB962C8B-B14F-4D97-AF65-F5344CB8AC3E}">
        <p14:creationId xmlns:p14="http://schemas.microsoft.com/office/powerpoint/2010/main" val="882304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DA273A81-F14D-1FCE-E64D-917838ABF151}"/>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D9F08CC-F59C-A877-C984-05DE164DB0D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033658C-DA6D-2A8A-0790-D0BCAD1A01CB}"/>
              </a:ext>
            </a:extLst>
          </p:cNvPr>
          <p:cNvSpPr>
            <a:spLocks noGrp="1" noChangeArrowheads="1"/>
          </p:cNvSpPr>
          <p:nvPr>
            <p:ph type="sldNum" sz="quarter" idx="12"/>
          </p:nvPr>
        </p:nvSpPr>
        <p:spPr>
          <a:ln/>
        </p:spPr>
        <p:txBody>
          <a:bodyPr/>
          <a:lstStyle>
            <a:lvl1pPr>
              <a:defRPr/>
            </a:lvl1pPr>
          </a:lstStyle>
          <a:p>
            <a:pPr>
              <a:defRPr/>
            </a:pPr>
            <a:fld id="{CD9B5D90-DA99-8E46-B082-2C1A1CC0A2C1}" type="slidenum">
              <a:rPr lang="sv-SE" altLang="en-SE"/>
              <a:pPr>
                <a:defRPr/>
              </a:pPr>
              <a:t>‹#›</a:t>
            </a:fld>
            <a:endParaRPr lang="sv-SE" altLang="en-SE"/>
          </a:p>
        </p:txBody>
      </p:sp>
    </p:spTree>
    <p:extLst>
      <p:ext uri="{BB962C8B-B14F-4D97-AF65-F5344CB8AC3E}">
        <p14:creationId xmlns:p14="http://schemas.microsoft.com/office/powerpoint/2010/main" val="268232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FCD7C4F9-39C5-7BEA-6D70-5628B27D9694}"/>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8388CE16-522A-053B-B780-21F2BFE29FC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8784881-E1DC-FF72-6F88-128142865D49}"/>
              </a:ext>
            </a:extLst>
          </p:cNvPr>
          <p:cNvSpPr>
            <a:spLocks noGrp="1" noChangeArrowheads="1"/>
          </p:cNvSpPr>
          <p:nvPr>
            <p:ph type="sldNum" sz="quarter" idx="12"/>
          </p:nvPr>
        </p:nvSpPr>
        <p:spPr>
          <a:ln/>
        </p:spPr>
        <p:txBody>
          <a:bodyPr/>
          <a:lstStyle>
            <a:lvl1pPr>
              <a:defRPr/>
            </a:lvl1pPr>
          </a:lstStyle>
          <a:p>
            <a:pPr>
              <a:defRPr/>
            </a:pPr>
            <a:fld id="{DADE933C-DA68-7741-BE7D-B058C4559A55}" type="slidenum">
              <a:rPr lang="sv-SE" altLang="en-SE"/>
              <a:pPr>
                <a:defRPr/>
              </a:pPr>
              <a:t>‹#›</a:t>
            </a:fld>
            <a:endParaRPr lang="sv-SE" altLang="en-SE"/>
          </a:p>
        </p:txBody>
      </p:sp>
    </p:spTree>
    <p:extLst>
      <p:ext uri="{BB962C8B-B14F-4D97-AF65-F5344CB8AC3E}">
        <p14:creationId xmlns:p14="http://schemas.microsoft.com/office/powerpoint/2010/main" val="1806452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2BF35F95-3775-7A17-5D72-FDF6EDB7822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2A4EE00-F863-09E1-053B-A239CDFA97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9060A7CB-A430-93B6-1B11-CF1939CE3D17}"/>
              </a:ext>
            </a:extLst>
          </p:cNvPr>
          <p:cNvSpPr>
            <a:spLocks noGrp="1" noChangeArrowheads="1"/>
          </p:cNvSpPr>
          <p:nvPr>
            <p:ph type="sldNum" sz="quarter" idx="12"/>
          </p:nvPr>
        </p:nvSpPr>
        <p:spPr>
          <a:ln/>
        </p:spPr>
        <p:txBody>
          <a:bodyPr/>
          <a:lstStyle>
            <a:lvl1pPr>
              <a:defRPr/>
            </a:lvl1pPr>
          </a:lstStyle>
          <a:p>
            <a:pPr>
              <a:defRPr/>
            </a:pPr>
            <a:fld id="{DA4259C6-D16E-E340-80A3-E5672FA943A8}" type="slidenum">
              <a:rPr lang="sv-SE" altLang="en-SE"/>
              <a:pPr>
                <a:defRPr/>
              </a:pPr>
              <a:t>‹#›</a:t>
            </a:fld>
            <a:endParaRPr lang="sv-SE" altLang="en-SE"/>
          </a:p>
        </p:txBody>
      </p:sp>
    </p:spTree>
    <p:extLst>
      <p:ext uri="{BB962C8B-B14F-4D97-AF65-F5344CB8AC3E}">
        <p14:creationId xmlns:p14="http://schemas.microsoft.com/office/powerpoint/2010/main" val="426795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ECF213C1-5ED9-9FEE-81F9-EF501D89AB9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9D0FF61-6EED-4BAF-86C7-21665F04F99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C090BF8-357C-DD8D-EFFF-2F3AF5B2C639}"/>
              </a:ext>
            </a:extLst>
          </p:cNvPr>
          <p:cNvSpPr>
            <a:spLocks noGrp="1" noChangeArrowheads="1"/>
          </p:cNvSpPr>
          <p:nvPr>
            <p:ph type="sldNum" sz="quarter" idx="12"/>
          </p:nvPr>
        </p:nvSpPr>
        <p:spPr>
          <a:ln/>
        </p:spPr>
        <p:txBody>
          <a:bodyPr/>
          <a:lstStyle>
            <a:lvl1pPr>
              <a:defRPr/>
            </a:lvl1pPr>
          </a:lstStyle>
          <a:p>
            <a:pPr>
              <a:defRPr/>
            </a:pPr>
            <a:fld id="{97636D33-C563-104C-9ABB-FBBF6816B3C8}" type="slidenum">
              <a:rPr lang="sv-SE" altLang="en-SE"/>
              <a:pPr>
                <a:defRPr/>
              </a:pPr>
              <a:t>‹#›</a:t>
            </a:fld>
            <a:endParaRPr lang="sv-SE" altLang="en-SE"/>
          </a:p>
        </p:txBody>
      </p:sp>
    </p:spTree>
    <p:extLst>
      <p:ext uri="{BB962C8B-B14F-4D97-AF65-F5344CB8AC3E}">
        <p14:creationId xmlns:p14="http://schemas.microsoft.com/office/powerpoint/2010/main" val="2617815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5B03E8E9-49F2-D50C-2434-B1CAC74CF1CD}"/>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C2B99D73-BE9A-05FE-36E5-9E0808FE224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F012652-CA58-D9AC-63F9-5C215F0AF37A}"/>
              </a:ext>
            </a:extLst>
          </p:cNvPr>
          <p:cNvSpPr>
            <a:spLocks noGrp="1" noChangeArrowheads="1"/>
          </p:cNvSpPr>
          <p:nvPr>
            <p:ph type="sldNum" sz="quarter" idx="12"/>
          </p:nvPr>
        </p:nvSpPr>
        <p:spPr>
          <a:ln/>
        </p:spPr>
        <p:txBody>
          <a:bodyPr/>
          <a:lstStyle>
            <a:lvl1pPr>
              <a:defRPr/>
            </a:lvl1pPr>
          </a:lstStyle>
          <a:p>
            <a:pPr>
              <a:defRPr/>
            </a:pPr>
            <a:fld id="{AD881B04-F657-7E44-87B8-8E993779C57F}" type="slidenum">
              <a:rPr lang="sv-SE" altLang="en-SE"/>
              <a:pPr>
                <a:defRPr/>
              </a:pPr>
              <a:t>‹#›</a:t>
            </a:fld>
            <a:endParaRPr lang="sv-SE" altLang="en-SE"/>
          </a:p>
        </p:txBody>
      </p:sp>
    </p:spTree>
    <p:extLst>
      <p:ext uri="{BB962C8B-B14F-4D97-AF65-F5344CB8AC3E}">
        <p14:creationId xmlns:p14="http://schemas.microsoft.com/office/powerpoint/2010/main" val="116064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4C7B782-20E5-5438-5638-FAA0E8DF778D}"/>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C4E0A76-2058-161A-FC21-3E8EFFEC02F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42A67E4F-18EC-DF6A-7B73-24D2DDAF40F0}"/>
              </a:ext>
            </a:extLst>
          </p:cNvPr>
          <p:cNvSpPr>
            <a:spLocks noGrp="1" noChangeArrowheads="1"/>
          </p:cNvSpPr>
          <p:nvPr>
            <p:ph type="sldNum" sz="quarter" idx="12"/>
          </p:nvPr>
        </p:nvSpPr>
        <p:spPr>
          <a:ln/>
        </p:spPr>
        <p:txBody>
          <a:bodyPr/>
          <a:lstStyle>
            <a:lvl1pPr>
              <a:defRPr/>
            </a:lvl1pPr>
          </a:lstStyle>
          <a:p>
            <a:pPr>
              <a:defRPr/>
            </a:pPr>
            <a:fld id="{425B169C-414F-C845-94D9-49F0D3963494}" type="slidenum">
              <a:rPr lang="sv-SE" altLang="en-SE"/>
              <a:pPr>
                <a:defRPr/>
              </a:pPr>
              <a:t>‹#›</a:t>
            </a:fld>
            <a:endParaRPr lang="sv-SE" altLang="en-SE"/>
          </a:p>
        </p:txBody>
      </p:sp>
    </p:spTree>
    <p:extLst>
      <p:ext uri="{BB962C8B-B14F-4D97-AF65-F5344CB8AC3E}">
        <p14:creationId xmlns:p14="http://schemas.microsoft.com/office/powerpoint/2010/main" val="282122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D0FA72-3B07-AB1F-B7F0-608AAB32DEE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31BBAFDD-4F87-E6CF-C7E3-8305F708041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A3A23B15-79DA-ADD6-D02A-CD814DC2796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8E89CC95-92D2-6339-615E-9D6817AAB4E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77C30CD9-6384-500A-43E9-BF88F8C7C816}"/>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B2CB1CF4-33D5-8946-9267-B3830D5647B2}" type="slidenum">
              <a:rPr lang="sv-SE" altLang="en-SE"/>
              <a:pPr>
                <a:defRPr/>
              </a:pPr>
              <a:t>‹#›</a:t>
            </a:fld>
            <a:endParaRPr lang="sv-SE" altLang="en-SE"/>
          </a:p>
        </p:txBody>
      </p:sp>
      <p:pic>
        <p:nvPicPr>
          <p:cNvPr id="1031" name="Bildobjekt 1">
            <a:extLst>
              <a:ext uri="{FF2B5EF4-FFF2-40B4-BE49-F238E27FC236}">
                <a16:creationId xmlns:a16="http://schemas.microsoft.com/office/drawing/2014/main" id="{A7873EFD-2ABE-5D05-C073-50F2D60962E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01013" y="-73025"/>
            <a:ext cx="12842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8993692-9683-67AD-5234-0B26B30D887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6387" name="Rectangle 3">
            <a:extLst>
              <a:ext uri="{FF2B5EF4-FFF2-40B4-BE49-F238E27FC236}">
                <a16:creationId xmlns:a16="http://schemas.microsoft.com/office/drawing/2014/main" id="{2D0842A6-7A02-8E98-2A3E-45CF183656D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D53444E1-DD81-0720-F781-D615EFA7EA2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4927967B-3AE0-26F7-8947-E4D325FA635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177F0B74-2A9D-A0DD-85D5-C93625A532F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991F0106-3BAE-D84F-B6B9-C96FAF32DE5C}" type="slidenum">
              <a:rPr lang="sv-SE" altLang="en-SE"/>
              <a:pPr>
                <a:defRPr/>
              </a:pPr>
              <a:t>‹#›</a:t>
            </a:fld>
            <a:endParaRPr lang="sv-SE" altLang="en-SE"/>
          </a:p>
        </p:txBody>
      </p:sp>
    </p:spTree>
    <p:extLst>
      <p:ext uri="{BB962C8B-B14F-4D97-AF65-F5344CB8AC3E}">
        <p14:creationId xmlns:p14="http://schemas.microsoft.com/office/powerpoint/2010/main" val="314981862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51B34B4-19FB-9B89-908C-F073E70BF7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F083C5A7-C42B-FB7A-F0FB-EC34B208D4A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C9C4BEF0-0856-6D70-F0E9-D3003E1D1D31}"/>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057738B4-33F1-3E28-64C0-438457DC7B4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27D260F0-5AF8-5213-DF77-58A7F5061D5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FA96D229-04BF-2D43-98D0-C3CD8B3A2C11}" type="slidenum">
              <a:rPr lang="sv-SE" altLang="en-SE"/>
              <a:pPr>
                <a:defRPr/>
              </a:pPr>
              <a:t>‹#›</a:t>
            </a:fld>
            <a:endParaRPr lang="sv-SE" altLang="en-SE"/>
          </a:p>
        </p:txBody>
      </p:sp>
    </p:spTree>
    <p:extLst>
      <p:ext uri="{BB962C8B-B14F-4D97-AF65-F5344CB8AC3E}">
        <p14:creationId xmlns:p14="http://schemas.microsoft.com/office/powerpoint/2010/main" val="234437109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sv-S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sv-S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213240-4A23-0145-A19E-07182525E257}" type="slidenum">
              <a:rPr lang="sv-SE"/>
              <a:pPr>
                <a:defRPr/>
              </a:pPr>
              <a:t>‹#›</a:t>
            </a:fld>
            <a:endParaRPr lang="sv-SE"/>
          </a:p>
        </p:txBody>
      </p:sp>
    </p:spTree>
    <p:extLst>
      <p:ext uri="{BB962C8B-B14F-4D97-AF65-F5344CB8AC3E}">
        <p14:creationId xmlns:p14="http://schemas.microsoft.com/office/powerpoint/2010/main" val="10422002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549D65-65A9-ED18-84DB-A7EF65177B1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F4156747-EA15-A30C-733B-82EA951BFB2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7A8A6D5D-A483-449C-16A3-CD1A7684ABCD}"/>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3104D9BD-B8B6-4048-34C6-877C2952A1FD}"/>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5E703D93-28D7-3CB7-DC92-ABFE6F9954B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6BEE55E9-3D3F-EE4E-AAEC-A9FC5F79DA3C}" type="slidenum">
              <a:rPr lang="sv-SE" altLang="en-SE"/>
              <a:pPr>
                <a:defRPr/>
              </a:pPr>
              <a:t>‹#›</a:t>
            </a:fld>
            <a:endParaRPr lang="sv-SE" altLang="en-SE"/>
          </a:p>
        </p:txBody>
      </p:sp>
    </p:spTree>
    <p:extLst>
      <p:ext uri="{BB962C8B-B14F-4D97-AF65-F5344CB8AC3E}">
        <p14:creationId xmlns:p14="http://schemas.microsoft.com/office/powerpoint/2010/main" val="73075258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23B5A96-0885-A110-2674-33BD007927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31747" name="Rectangle 3">
            <a:extLst>
              <a:ext uri="{FF2B5EF4-FFF2-40B4-BE49-F238E27FC236}">
                <a16:creationId xmlns:a16="http://schemas.microsoft.com/office/drawing/2014/main" id="{E0BB7E94-F857-6051-560F-0EB54460B0C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F4551AAB-72E7-F25B-7FBE-596D062F2BAF}"/>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8BF8A334-67C1-92FF-9B7A-F33E79C4A34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03765501-942B-99EF-140E-D09C2E415D9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pitchFamily="2" charset="0"/>
                <a:ea typeface="ＭＳ Ｐゴシック" panose="020B0600070205080204" pitchFamily="34" charset="-128"/>
              </a:defRPr>
            </a:lvl1pPr>
          </a:lstStyle>
          <a:p>
            <a:pPr>
              <a:defRPr/>
            </a:pPr>
            <a:fld id="{8EA396B7-F88E-8E44-9818-2B107DDDD510}" type="slidenum">
              <a:rPr lang="sv-SE" altLang="en-SE"/>
              <a:pPr>
                <a:defRPr/>
              </a:pPr>
              <a:t>‹#›</a:t>
            </a:fld>
            <a:endParaRPr lang="sv-SE" altLang="en-SE"/>
          </a:p>
        </p:txBody>
      </p:sp>
    </p:spTree>
    <p:extLst>
      <p:ext uri="{BB962C8B-B14F-4D97-AF65-F5344CB8AC3E}">
        <p14:creationId xmlns:p14="http://schemas.microsoft.com/office/powerpoint/2010/main" val="407420973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6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17BCF9A5-28E7-E048-1F2D-C437EE311DF5}"/>
              </a:ext>
            </a:extLst>
          </p:cNvPr>
          <p:cNvSpPr>
            <a:spLocks noGrp="1" noChangeArrowheads="1"/>
          </p:cNvSpPr>
          <p:nvPr>
            <p:ph type="ctrTitle"/>
          </p:nvPr>
        </p:nvSpPr>
        <p:spPr>
          <a:xfrm>
            <a:off x="316706" y="2857500"/>
            <a:ext cx="8510588" cy="1143000"/>
          </a:xfrm>
        </p:spPr>
        <p:txBody>
          <a:bodyPr/>
          <a:lstStyle/>
          <a:p>
            <a:pPr>
              <a:defRPr/>
            </a:pPr>
            <a:r>
              <a:rPr lang="en-US" dirty="0">
                <a:cs typeface="+mj-cs"/>
              </a:rPr>
              <a:t>Diagnosis &amp; Decision-Making</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ubrik 1">
            <a:extLst>
              <a:ext uri="{FF2B5EF4-FFF2-40B4-BE49-F238E27FC236}">
                <a16:creationId xmlns:a16="http://schemas.microsoft.com/office/drawing/2014/main" id="{35D058B1-BAD5-C9A1-472A-294ECD1EB34E}"/>
              </a:ext>
            </a:extLst>
          </p:cNvPr>
          <p:cNvSpPr>
            <a:spLocks noGrp="1" noChangeArrowheads="1"/>
          </p:cNvSpPr>
          <p:nvPr>
            <p:ph type="title"/>
          </p:nvPr>
        </p:nvSpPr>
        <p:spPr/>
        <p:txBody>
          <a:bodyPr/>
          <a:lstStyle/>
          <a:p>
            <a:r>
              <a:rPr lang="sv-SE" altLang="en-SE" dirty="0"/>
              <a:t>System 2 </a:t>
            </a:r>
            <a:r>
              <a:rPr lang="sv-SE" altLang="en-SE" dirty="0" err="1"/>
              <a:t>needs</a:t>
            </a:r>
            <a:r>
              <a:rPr lang="sv-SE" altLang="en-SE" dirty="0"/>
              <a:t> </a:t>
            </a:r>
            <a:r>
              <a:rPr lang="sv-SE" altLang="en-SE" dirty="0" err="1"/>
              <a:t>energy</a:t>
            </a:r>
            <a:endParaRPr lang="sv-SE" altLang="en-SE" dirty="0"/>
          </a:p>
        </p:txBody>
      </p:sp>
      <p:sp>
        <p:nvSpPr>
          <p:cNvPr id="149506" name="Platshållare för innehåll 2">
            <a:extLst>
              <a:ext uri="{FF2B5EF4-FFF2-40B4-BE49-F238E27FC236}">
                <a16:creationId xmlns:a16="http://schemas.microsoft.com/office/drawing/2014/main" id="{B5BFC849-56BA-1A9D-EF66-5C010E52EA02}"/>
              </a:ext>
            </a:extLst>
          </p:cNvPr>
          <p:cNvSpPr>
            <a:spLocks noGrp="1" noChangeArrowheads="1"/>
          </p:cNvSpPr>
          <p:nvPr>
            <p:ph idx="1"/>
          </p:nvPr>
        </p:nvSpPr>
        <p:spPr>
          <a:xfrm>
            <a:off x="395288" y="1981200"/>
            <a:ext cx="8424862" cy="4114800"/>
          </a:xfrm>
        </p:spPr>
        <p:txBody>
          <a:bodyPr/>
          <a:lstStyle/>
          <a:p>
            <a:pPr marL="0" indent="0">
              <a:buFontTx/>
              <a:buNone/>
            </a:pPr>
            <a:endParaRPr lang="sv-SE" altLang="en-SE">
              <a:latin typeface="Tahoma" panose="020B0604030504040204" pitchFamily="34" charset="0"/>
            </a:endParaRPr>
          </a:p>
          <a:p>
            <a:pPr marL="0" indent="0">
              <a:buFontTx/>
              <a:buNone/>
            </a:pPr>
            <a:endParaRPr lang="sv-SE" altLang="en-SE">
              <a:latin typeface="Times New Roman" panose="02020603050405020304" pitchFamily="18" charset="0"/>
              <a:cs typeface="Times New Roman" panose="02020603050405020304" pitchFamily="18" charset="0"/>
            </a:endParaRPr>
          </a:p>
          <a:p>
            <a:pPr marL="0" indent="0">
              <a:buFontTx/>
              <a:buNone/>
            </a:pPr>
            <a:r>
              <a:rPr lang="sv-SE" altLang="sv-SE">
                <a:latin typeface="Times New Roman" panose="02020603050405020304" pitchFamily="18" charset="0"/>
                <a:cs typeface="Times New Roman" panose="02020603050405020304" pitchFamily="18" charset="0"/>
              </a:rPr>
              <a:t>”</a:t>
            </a:r>
            <a:r>
              <a:rPr lang="sv-SE" altLang="ja-JP">
                <a:latin typeface="Times New Roman" panose="02020603050405020304" pitchFamily="18" charset="0"/>
                <a:cs typeface="Times New Roman" panose="02020603050405020304" pitchFamily="18" charset="0"/>
              </a:rPr>
              <a:t>The defining feature of System 2 . . . is that its operations are effortful</a:t>
            </a:r>
            <a:r>
              <a:rPr lang="sv-SE" altLang="sv-SE">
                <a:latin typeface="Times New Roman" panose="02020603050405020304" pitchFamily="18" charset="0"/>
                <a:cs typeface="Times New Roman" panose="02020603050405020304" pitchFamily="18" charset="0"/>
              </a:rPr>
              <a:t>”</a:t>
            </a:r>
            <a:endParaRPr lang="sv-SE" altLang="en-SE">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Bildobjekt 4" descr="650x315xsshot-338.png.pagespeed.ic.Kro--FoRrI.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5887" y="2148862"/>
            <a:ext cx="7292227" cy="3537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 y="609600"/>
            <a:ext cx="9142413" cy="1143000"/>
          </a:xfrm>
        </p:spPr>
        <p:txBody>
          <a:bodyPr/>
          <a:lstStyle/>
          <a:p>
            <a:r>
              <a:rPr lang="sv-SE" dirty="0" err="1"/>
              <a:t>Deficient</a:t>
            </a:r>
            <a:r>
              <a:rPr lang="sv-SE" dirty="0"/>
              <a:t>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51BE60-F54D-AEFC-D761-3075788A401A}"/>
              </a:ext>
            </a:extLst>
          </p:cNvPr>
          <p:cNvSpPr>
            <a:spLocks noGrp="1"/>
          </p:cNvSpPr>
          <p:nvPr>
            <p:ph idx="1"/>
          </p:nvPr>
        </p:nvSpPr>
        <p:spPr>
          <a:xfrm>
            <a:off x="685800" y="1052736"/>
            <a:ext cx="7772400" cy="5472608"/>
          </a:xfrm>
        </p:spPr>
        <p:txBody>
          <a:bodyPr/>
          <a:lstStyle/>
          <a:p>
            <a:r>
              <a:rPr lang="en-SE" dirty="0"/>
              <a:t>Young man</a:t>
            </a:r>
          </a:p>
          <a:p>
            <a:r>
              <a:rPr lang="en-SE" dirty="0"/>
              <a:t>Pain right lower quadrant</a:t>
            </a:r>
          </a:p>
          <a:p>
            <a:r>
              <a:rPr lang="en-SE" dirty="0"/>
              <a:t>Vomiting</a:t>
            </a:r>
          </a:p>
          <a:p>
            <a:pPr marL="0" indent="0" algn="ctr">
              <a:buNone/>
            </a:pPr>
            <a:r>
              <a:rPr lang="en-SE" dirty="0">
                <a:solidFill>
                  <a:srgbClr val="FF0000"/>
                </a:solidFill>
              </a:rPr>
              <a:t>What diagnosis comes to mind?</a:t>
            </a:r>
          </a:p>
          <a:p>
            <a:pPr algn="ctr"/>
            <a:endParaRPr lang="en-SE" dirty="0"/>
          </a:p>
          <a:p>
            <a:r>
              <a:rPr lang="en-SE" dirty="0"/>
              <a:t>Pain reached max intensity within minutes</a:t>
            </a:r>
          </a:p>
          <a:p>
            <a:r>
              <a:rPr lang="en-SE" dirty="0"/>
              <a:t>No peritoneal irritation</a:t>
            </a:r>
          </a:p>
          <a:p>
            <a:r>
              <a:rPr lang="en-SE" dirty="0"/>
              <a:t>Urinalysis 4+ red cells</a:t>
            </a:r>
          </a:p>
          <a:p>
            <a:pPr marL="0" indent="0" algn="ctr">
              <a:buNone/>
            </a:pPr>
            <a:r>
              <a:rPr lang="en-SE" dirty="0">
                <a:solidFill>
                  <a:srgbClr val="FF0000"/>
                </a:solidFill>
              </a:rPr>
              <a:t>What diagnosis do you now suspect?</a:t>
            </a:r>
          </a:p>
        </p:txBody>
      </p:sp>
    </p:spTree>
    <p:extLst>
      <p:ext uri="{BB962C8B-B14F-4D97-AF65-F5344CB8AC3E}">
        <p14:creationId xmlns:p14="http://schemas.microsoft.com/office/powerpoint/2010/main" val="23309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ubrik 5">
            <a:extLst>
              <a:ext uri="{FF2B5EF4-FFF2-40B4-BE49-F238E27FC236}">
                <a16:creationId xmlns:a16="http://schemas.microsoft.com/office/drawing/2014/main" id="{B618F92F-EA31-0C53-CAAC-2C6B7F282759}"/>
              </a:ext>
            </a:extLst>
          </p:cNvPr>
          <p:cNvSpPr>
            <a:spLocks noGrp="1" noChangeArrowheads="1"/>
          </p:cNvSpPr>
          <p:nvPr>
            <p:ph type="title"/>
          </p:nvPr>
        </p:nvSpPr>
        <p:spPr/>
        <p:txBody>
          <a:bodyPr/>
          <a:lstStyle/>
          <a:p>
            <a:r>
              <a:rPr lang="sv-SE" altLang="en-SE" dirty="0" err="1"/>
              <a:t>Jumping</a:t>
            </a:r>
            <a:r>
              <a:rPr lang="sv-SE" altLang="en-SE" dirty="0"/>
              <a:t> to </a:t>
            </a:r>
            <a:r>
              <a:rPr lang="sv-SE" altLang="en-SE" dirty="0" err="1"/>
              <a:t>conclusions</a:t>
            </a:r>
            <a:endParaRPr lang="sv-SE" altLang="en-SE" dirty="0"/>
          </a:p>
        </p:txBody>
      </p:sp>
      <p:sp>
        <p:nvSpPr>
          <p:cNvPr id="150530" name="Platshållare för innehåll 6">
            <a:extLst>
              <a:ext uri="{FF2B5EF4-FFF2-40B4-BE49-F238E27FC236}">
                <a16:creationId xmlns:a16="http://schemas.microsoft.com/office/drawing/2014/main" id="{CC4AF86F-7566-5556-EFD3-47481E625A27}"/>
              </a:ext>
            </a:extLst>
          </p:cNvPr>
          <p:cNvSpPr>
            <a:spLocks noGrp="1" noChangeArrowheads="1"/>
          </p:cNvSpPr>
          <p:nvPr>
            <p:ph idx="1"/>
          </p:nvPr>
        </p:nvSpPr>
        <p:spPr>
          <a:xfrm>
            <a:off x="685800" y="2628900"/>
            <a:ext cx="7772400" cy="2024063"/>
          </a:xfrm>
        </p:spPr>
        <p:txBody>
          <a:bodyPr/>
          <a:lstStyle/>
          <a:p>
            <a:pPr marL="0" indent="0">
              <a:buFontTx/>
              <a:buNone/>
            </a:pPr>
            <a:r>
              <a:rPr lang="sv-SE" altLang="sv-SE">
                <a:latin typeface="Times New Roman" panose="02020603050405020304" pitchFamily="18" charset="0"/>
                <a:cs typeface="Times New Roman" panose="02020603050405020304" pitchFamily="18" charset="0"/>
              </a:rPr>
              <a:t>”</a:t>
            </a:r>
            <a:r>
              <a:rPr lang="sv-SE" altLang="en-SE">
                <a:latin typeface="Times New Roman" panose="02020603050405020304" pitchFamily="18" charset="0"/>
                <a:cs typeface="Times New Roman" panose="02020603050405020304" pitchFamily="18" charset="0"/>
              </a:rPr>
              <a:t>System 1 is designed to jump to conclusions from little evidence—and it is not designed to know the size of its jumps.</a:t>
            </a:r>
            <a:r>
              <a:rPr lang="sv-SE" altLang="sv-SE">
                <a:latin typeface="Times New Roman" panose="02020603050405020304" pitchFamily="18" charset="0"/>
                <a:cs typeface="Times New Roman" panose="02020603050405020304" pitchFamily="18" charset="0"/>
              </a:rPr>
              <a:t>”</a:t>
            </a:r>
            <a:endParaRPr lang="sv-SE" altLang="en-SE">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Bildobjekt 2" descr="Meitner_2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45283" y="1218872"/>
            <a:ext cx="4253435" cy="492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 y="138108"/>
            <a:ext cx="9142413" cy="1143000"/>
          </a:xfrm>
        </p:spPr>
        <p:txBody>
          <a:bodyPr/>
          <a:lstStyle/>
          <a:p>
            <a:r>
              <a:rPr lang="sv-SE" dirty="0" err="1"/>
              <a:t>Faulty</a:t>
            </a:r>
            <a:r>
              <a:rPr lang="sv-SE" dirty="0"/>
              <a:t> </a:t>
            </a:r>
            <a:r>
              <a:rPr lang="sv-SE" dirty="0" err="1"/>
              <a:t>Knowledge</a:t>
            </a:r>
            <a:endParaRPr lang="sv-SE" dirty="0"/>
          </a:p>
        </p:txBody>
      </p:sp>
      <p:sp>
        <p:nvSpPr>
          <p:cNvPr id="6" name="TextBox 5">
            <a:extLst>
              <a:ext uri="{FF2B5EF4-FFF2-40B4-BE49-F238E27FC236}">
                <a16:creationId xmlns:a16="http://schemas.microsoft.com/office/drawing/2014/main" id="{3521BACA-45AC-A04B-B666-4C940111FC23}"/>
              </a:ext>
            </a:extLst>
          </p:cNvPr>
          <p:cNvSpPr txBox="1"/>
          <p:nvPr/>
        </p:nvSpPr>
        <p:spPr>
          <a:xfrm>
            <a:off x="3690188" y="6248400"/>
            <a:ext cx="1763624" cy="461665"/>
          </a:xfrm>
          <a:prstGeom prst="rect">
            <a:avLst/>
          </a:prstGeom>
          <a:noFill/>
        </p:spPr>
        <p:txBody>
          <a:bodyPr wrap="none" rtlCol="0">
            <a:spAutoFit/>
          </a:bodyPr>
          <a:lstStyle/>
          <a:p>
            <a:r>
              <a:rPr lang="en-SE" dirty="0"/>
              <a:t>Lise Meitner</a:t>
            </a:r>
          </a:p>
        </p:txBody>
      </p:sp>
    </p:spTree>
    <p:extLst>
      <p:ext uri="{BB962C8B-B14F-4D97-AF65-F5344CB8AC3E}">
        <p14:creationId xmlns:p14="http://schemas.microsoft.com/office/powerpoint/2010/main" val="32997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objekt 1" descr="Screen Shot 2018-08-01 at 12.17.2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211" y="638175"/>
            <a:ext cx="5012266" cy="5260808"/>
          </a:xfrm>
          <a:prstGeom prst="rect">
            <a:avLst/>
          </a:prstGeom>
        </p:spPr>
      </p:pic>
      <p:sp>
        <p:nvSpPr>
          <p:cNvPr id="5" name="textruta 4"/>
          <p:cNvSpPr txBox="1"/>
          <p:nvPr/>
        </p:nvSpPr>
        <p:spPr>
          <a:xfrm>
            <a:off x="5553478" y="2598003"/>
            <a:ext cx="304931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“Man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sieht</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nur</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was man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weiß</a:t>
            </a:r>
            <a:r>
              <a:rPr kumimoji="0" lang="en-CA" sz="40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4" name="TextBox 3">
            <a:extLst>
              <a:ext uri="{FF2B5EF4-FFF2-40B4-BE49-F238E27FC236}">
                <a16:creationId xmlns:a16="http://schemas.microsoft.com/office/drawing/2014/main" id="{83184342-83ED-C840-BC86-F4A8702208B9}"/>
              </a:ext>
            </a:extLst>
          </p:cNvPr>
          <p:cNvSpPr txBox="1"/>
          <p:nvPr/>
        </p:nvSpPr>
        <p:spPr>
          <a:xfrm>
            <a:off x="1128902" y="6252857"/>
            <a:ext cx="3836884"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rPr>
              <a:t>Johann Wolfgang von Goethe</a:t>
            </a:r>
            <a:endParaRPr kumimoji="0" lang="sv-SE"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3982346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animal-countryside-grass-91341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p:spPr>
      </p:pic>
    </p:spTree>
    <p:extLst>
      <p:ext uri="{BB962C8B-B14F-4D97-AF65-F5344CB8AC3E}">
        <p14:creationId xmlns:p14="http://schemas.microsoft.com/office/powerpoint/2010/main" val="52356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ld woman young 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4154" y="1076594"/>
            <a:ext cx="3495693" cy="534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 y="161367"/>
            <a:ext cx="9142413" cy="1143000"/>
          </a:xfrm>
        </p:spPr>
        <p:txBody>
          <a:bodyPr/>
          <a:lstStyle/>
          <a:p>
            <a:r>
              <a:rPr lang="sv-SE" dirty="0" err="1"/>
              <a:t>Deficient</a:t>
            </a:r>
            <a:r>
              <a:rPr lang="sv-SE" dirty="0"/>
              <a:t> Interpretation</a:t>
            </a:r>
          </a:p>
        </p:txBody>
      </p:sp>
    </p:spTree>
    <p:extLst>
      <p:ext uri="{BB962C8B-B14F-4D97-AF65-F5344CB8AC3E}">
        <p14:creationId xmlns:p14="http://schemas.microsoft.com/office/powerpoint/2010/main" val="8933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a:extLst>
              <a:ext uri="{FF2B5EF4-FFF2-40B4-BE49-F238E27FC236}">
                <a16:creationId xmlns:a16="http://schemas.microsoft.com/office/drawing/2014/main" id="{84D3BFE2-0854-59EB-3A71-D54537DFA55E}"/>
              </a:ext>
            </a:extLst>
          </p:cNvPr>
          <p:cNvSpPr>
            <a:spLocks noGrp="1" noChangeArrowheads="1"/>
          </p:cNvSpPr>
          <p:nvPr>
            <p:ph type="title"/>
          </p:nvPr>
        </p:nvSpPr>
        <p:spPr/>
        <p:txBody>
          <a:bodyPr/>
          <a:lstStyle/>
          <a:p>
            <a:r>
              <a:rPr lang="en-US" altLang="en-SE"/>
              <a:t>Premature Closure</a:t>
            </a:r>
          </a:p>
        </p:txBody>
      </p:sp>
      <p:sp>
        <p:nvSpPr>
          <p:cNvPr id="88066" name="Rectangle 4">
            <a:extLst>
              <a:ext uri="{FF2B5EF4-FFF2-40B4-BE49-F238E27FC236}">
                <a16:creationId xmlns:a16="http://schemas.microsoft.com/office/drawing/2014/main" id="{77436943-9B11-D6D5-91FB-8F67EE422A0A}"/>
              </a:ext>
            </a:extLst>
          </p:cNvPr>
          <p:cNvSpPr>
            <a:spLocks noGrp="1" noChangeArrowheads="1"/>
          </p:cNvSpPr>
          <p:nvPr>
            <p:ph type="body" sz="half" idx="2"/>
          </p:nvPr>
        </p:nvSpPr>
        <p:spPr>
          <a:xfrm>
            <a:off x="3707904" y="1981200"/>
            <a:ext cx="5256709" cy="4111625"/>
          </a:xfrm>
        </p:spPr>
        <p:txBody>
          <a:bodyPr/>
          <a:lstStyle/>
          <a:p>
            <a:r>
              <a:rPr lang="sv-SE" altLang="en-SE" sz="4000" dirty="0" err="1"/>
              <a:t>Fever</a:t>
            </a:r>
            <a:endParaRPr lang="sv-SE" altLang="en-SE" sz="4000" dirty="0"/>
          </a:p>
          <a:p>
            <a:r>
              <a:rPr lang="sv-SE" altLang="en-SE" sz="4000" dirty="0" err="1"/>
              <a:t>Dyspnea</a:t>
            </a:r>
            <a:endParaRPr lang="sv-SE" altLang="en-SE" sz="4000" dirty="0"/>
          </a:p>
          <a:p>
            <a:r>
              <a:rPr lang="sv-SE" altLang="en-SE" sz="4000" dirty="0" err="1"/>
              <a:t>Cough</a:t>
            </a:r>
            <a:endParaRPr lang="sv-SE" altLang="en-SE" sz="4000" dirty="0"/>
          </a:p>
          <a:p>
            <a:r>
              <a:rPr lang="sv-SE" altLang="en-SE" sz="4000" dirty="0" err="1"/>
              <a:t>Pleuritic</a:t>
            </a:r>
            <a:r>
              <a:rPr lang="sv-SE" altLang="en-SE" sz="4000" dirty="0"/>
              <a:t> </a:t>
            </a:r>
            <a:r>
              <a:rPr lang="sv-SE" altLang="en-SE" sz="4000" dirty="0" err="1"/>
              <a:t>chest</a:t>
            </a:r>
            <a:r>
              <a:rPr lang="sv-SE" altLang="en-SE" sz="4000" dirty="0"/>
              <a:t> pain</a:t>
            </a:r>
          </a:p>
          <a:p>
            <a:r>
              <a:rPr lang="sv-SE" altLang="en-SE" sz="4000" dirty="0" err="1"/>
              <a:t>Elevated</a:t>
            </a:r>
            <a:r>
              <a:rPr lang="sv-SE" altLang="en-SE" sz="4000" dirty="0"/>
              <a:t> WBC &amp; CRP</a:t>
            </a:r>
          </a:p>
        </p:txBody>
      </p:sp>
      <p:pic>
        <p:nvPicPr>
          <p:cNvPr id="88067" name="Bildobjekt 1">
            <a:extLst>
              <a:ext uri="{FF2B5EF4-FFF2-40B4-BE49-F238E27FC236}">
                <a16:creationId xmlns:a16="http://schemas.microsoft.com/office/drawing/2014/main" id="{B1520CFF-6A4A-0770-B58E-FB543075C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190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39801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ubrik 1">
            <a:extLst>
              <a:ext uri="{FF2B5EF4-FFF2-40B4-BE49-F238E27FC236}">
                <a16:creationId xmlns:a16="http://schemas.microsoft.com/office/drawing/2014/main" id="{6708DDD6-2BFA-EE37-BFFC-7D41E5CD98EF}"/>
              </a:ext>
            </a:extLst>
          </p:cNvPr>
          <p:cNvSpPr>
            <a:spLocks noGrp="1" noChangeArrowheads="1"/>
          </p:cNvSpPr>
          <p:nvPr>
            <p:ph type="title"/>
          </p:nvPr>
        </p:nvSpPr>
        <p:spPr/>
        <p:txBody>
          <a:bodyPr/>
          <a:lstStyle/>
          <a:p>
            <a:r>
              <a:rPr lang="sv-SE" altLang="en-SE"/>
              <a:t>Diagnostic Error: Definition</a:t>
            </a:r>
            <a:br>
              <a:rPr lang="sv-SE" altLang="en-SE"/>
            </a:br>
            <a:r>
              <a:rPr lang="sv-SE" altLang="en-SE"/>
              <a:t>Institute of Medicine</a:t>
            </a:r>
          </a:p>
        </p:txBody>
      </p:sp>
      <p:sp>
        <p:nvSpPr>
          <p:cNvPr id="27650" name="Platshållare för innehåll 2">
            <a:extLst>
              <a:ext uri="{FF2B5EF4-FFF2-40B4-BE49-F238E27FC236}">
                <a16:creationId xmlns:a16="http://schemas.microsoft.com/office/drawing/2014/main" id="{B087C766-2A28-C823-B8B1-698093FB2C65}"/>
              </a:ext>
            </a:extLst>
          </p:cNvPr>
          <p:cNvSpPr>
            <a:spLocks noGrp="1" noChangeArrowheads="1"/>
          </p:cNvSpPr>
          <p:nvPr>
            <p:ph sz="half" idx="1"/>
          </p:nvPr>
        </p:nvSpPr>
        <p:spPr>
          <a:xfrm>
            <a:off x="179388" y="1981200"/>
            <a:ext cx="4537075" cy="1952625"/>
          </a:xfrm>
        </p:spPr>
        <p:txBody>
          <a:bodyPr/>
          <a:lstStyle/>
          <a:p>
            <a:pPr marL="0" indent="0" algn="ctr">
              <a:buFontTx/>
              <a:buNone/>
              <a:defRPr/>
            </a:pPr>
            <a:r>
              <a:rPr lang="sv-SE" altLang="en-SE" b="1" dirty="0" err="1"/>
              <a:t>Failure</a:t>
            </a:r>
            <a:r>
              <a:rPr lang="sv-SE" altLang="en-SE" b="1" dirty="0"/>
              <a:t> to</a:t>
            </a:r>
          </a:p>
          <a:p>
            <a:pPr>
              <a:defRPr/>
            </a:pPr>
            <a:r>
              <a:rPr lang="en-US" altLang="en-SE" dirty="0"/>
              <a:t>establish </a:t>
            </a:r>
            <a:r>
              <a:rPr lang="en-US" altLang="en-SE" dirty="0">
                <a:solidFill>
                  <a:srgbClr val="FF9300"/>
                </a:solidFill>
              </a:rPr>
              <a:t>accurate</a:t>
            </a:r>
            <a:r>
              <a:rPr lang="en-US" altLang="en-SE" dirty="0"/>
              <a:t> and </a:t>
            </a:r>
            <a:r>
              <a:rPr lang="en-US" altLang="en-SE" dirty="0">
                <a:solidFill>
                  <a:srgbClr val="FF9300"/>
                </a:solidFill>
              </a:rPr>
              <a:t>timely</a:t>
            </a:r>
            <a:r>
              <a:rPr lang="en-US" altLang="en-SE" dirty="0"/>
              <a:t> explanation of the patient</a:t>
            </a:r>
            <a:r>
              <a:rPr lang="en-US" altLang="sv-SE" dirty="0"/>
              <a:t>’</a:t>
            </a:r>
            <a:r>
              <a:rPr lang="en-US" altLang="en-SE" dirty="0"/>
              <a:t>s health problem(s)</a:t>
            </a:r>
          </a:p>
        </p:txBody>
      </p:sp>
      <p:sp>
        <p:nvSpPr>
          <p:cNvPr id="4" name="Platshållare för innehåll 3">
            <a:extLst>
              <a:ext uri="{FF2B5EF4-FFF2-40B4-BE49-F238E27FC236}">
                <a16:creationId xmlns:a16="http://schemas.microsoft.com/office/drawing/2014/main" id="{7C31FDE4-2E94-8E26-770A-E42CA8012FE8}"/>
              </a:ext>
            </a:extLst>
          </p:cNvPr>
          <p:cNvSpPr>
            <a:spLocks noGrp="1"/>
          </p:cNvSpPr>
          <p:nvPr>
            <p:ph sz="half" idx="2"/>
          </p:nvPr>
        </p:nvSpPr>
        <p:spPr>
          <a:xfrm>
            <a:off x="5148263" y="1981200"/>
            <a:ext cx="3309937" cy="1808163"/>
          </a:xfrm>
        </p:spPr>
        <p:txBody>
          <a:bodyPr/>
          <a:lstStyle/>
          <a:p>
            <a:pPr marL="0" indent="0" algn="ctr">
              <a:buFontTx/>
              <a:buNone/>
              <a:defRPr/>
            </a:pPr>
            <a:r>
              <a:rPr lang="sv-SE" b="1" dirty="0" err="1">
                <a:ea typeface="+mn-ea"/>
              </a:rPr>
              <a:t>Failure</a:t>
            </a:r>
            <a:r>
              <a:rPr lang="sv-SE" b="1" dirty="0">
                <a:ea typeface="+mn-ea"/>
              </a:rPr>
              <a:t> to</a:t>
            </a:r>
          </a:p>
          <a:p>
            <a:pPr>
              <a:defRPr/>
            </a:pPr>
            <a:r>
              <a:rPr lang="sv-SE" dirty="0" err="1">
                <a:solidFill>
                  <a:srgbClr val="FF9300"/>
                </a:solidFill>
                <a:ea typeface="+mn-ea"/>
              </a:rPr>
              <a:t>Communicate</a:t>
            </a:r>
            <a:r>
              <a:rPr lang="sv-SE" dirty="0">
                <a:ea typeface="+mn-ea"/>
              </a:rPr>
              <a:t> </a:t>
            </a:r>
            <a:r>
              <a:rPr lang="sv-SE" dirty="0" err="1">
                <a:ea typeface="+mn-ea"/>
              </a:rPr>
              <a:t>that</a:t>
            </a:r>
            <a:r>
              <a:rPr lang="sv-SE" dirty="0">
                <a:ea typeface="+mn-ea"/>
              </a:rPr>
              <a:t> </a:t>
            </a:r>
            <a:r>
              <a:rPr lang="sv-SE" dirty="0" err="1">
                <a:ea typeface="+mn-ea"/>
              </a:rPr>
              <a:t>explanation</a:t>
            </a:r>
            <a:r>
              <a:rPr lang="sv-SE" dirty="0">
                <a:ea typeface="+mn-ea"/>
              </a:rPr>
              <a:t> to the patient</a:t>
            </a:r>
          </a:p>
        </p:txBody>
      </p:sp>
      <p:sp>
        <p:nvSpPr>
          <p:cNvPr id="2" name="Doughnut 1">
            <a:extLst>
              <a:ext uri="{FF2B5EF4-FFF2-40B4-BE49-F238E27FC236}">
                <a16:creationId xmlns:a16="http://schemas.microsoft.com/office/drawing/2014/main" id="{2B454E48-2E82-9166-693D-2103F4D7C038}"/>
              </a:ext>
            </a:extLst>
          </p:cNvPr>
          <p:cNvSpPr/>
          <p:nvPr/>
        </p:nvSpPr>
        <p:spPr bwMode="auto">
          <a:xfrm>
            <a:off x="4716463" y="1736725"/>
            <a:ext cx="4176712" cy="2628900"/>
          </a:xfrm>
          <a:prstGeom prst="donut">
            <a:avLst>
              <a:gd name="adj" fmla="val 257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ea typeface="ＭＳ Ｐゴシック" charset="0"/>
            </a:endParaRPr>
          </a:p>
        </p:txBody>
      </p:sp>
      <p:sp>
        <p:nvSpPr>
          <p:cNvPr id="3" name="TextBox 2">
            <a:extLst>
              <a:ext uri="{FF2B5EF4-FFF2-40B4-BE49-F238E27FC236}">
                <a16:creationId xmlns:a16="http://schemas.microsoft.com/office/drawing/2014/main" id="{42332E88-D280-B60B-89E1-060F3F6563E5}"/>
              </a:ext>
            </a:extLst>
          </p:cNvPr>
          <p:cNvSpPr txBox="1"/>
          <p:nvPr/>
        </p:nvSpPr>
        <p:spPr>
          <a:xfrm>
            <a:off x="5181600" y="4310063"/>
            <a:ext cx="3354388" cy="1200150"/>
          </a:xfrm>
          <a:prstGeom prst="rect">
            <a:avLst/>
          </a:prstGeom>
          <a:noFill/>
        </p:spPr>
        <p:txBody>
          <a:bodyPr>
            <a:spAutoFit/>
          </a:bodyPr>
          <a:lstStyle/>
          <a:p>
            <a:pPr>
              <a:defRPr/>
            </a:pPr>
            <a:r>
              <a:rPr lang="en-SE" b="1" dirty="0">
                <a:solidFill>
                  <a:schemeClr val="bg2">
                    <a:lumMod val="75000"/>
                  </a:schemeClr>
                </a:solidFill>
                <a:latin typeface="Times" pitchFamily="2" charset="0"/>
              </a:rPr>
              <a:t>This is a problem with communication, n</a:t>
            </a:r>
            <a:r>
              <a:rPr lang="en-GB" b="1" dirty="0" err="1">
                <a:solidFill>
                  <a:schemeClr val="bg2">
                    <a:lumMod val="75000"/>
                  </a:schemeClr>
                </a:solidFill>
                <a:latin typeface="Times" pitchFamily="2" charset="0"/>
              </a:rPr>
              <a:t>ot</a:t>
            </a:r>
            <a:r>
              <a:rPr lang="en-GB" b="1" dirty="0">
                <a:solidFill>
                  <a:schemeClr val="bg2">
                    <a:lumMod val="75000"/>
                  </a:schemeClr>
                </a:solidFill>
                <a:latin typeface="Times" pitchFamily="2" charset="0"/>
              </a:rPr>
              <a:t> a problem with diagnosis</a:t>
            </a:r>
            <a:endParaRPr lang="en-SE" b="1" dirty="0">
              <a:solidFill>
                <a:schemeClr val="bg2">
                  <a:lumMod val="75000"/>
                </a:schemeClr>
              </a:solidFill>
              <a:latin typeface="Times" pitchFamily="2" charset="0"/>
            </a:endParaRPr>
          </a:p>
        </p:txBody>
      </p:sp>
      <p:sp>
        <p:nvSpPr>
          <p:cNvPr id="7" name="Doughnut 6">
            <a:extLst>
              <a:ext uri="{FF2B5EF4-FFF2-40B4-BE49-F238E27FC236}">
                <a16:creationId xmlns:a16="http://schemas.microsoft.com/office/drawing/2014/main" id="{4FBF3584-CB4A-7369-BF89-7E6114605340}"/>
              </a:ext>
            </a:extLst>
          </p:cNvPr>
          <p:cNvSpPr/>
          <p:nvPr/>
        </p:nvSpPr>
        <p:spPr bwMode="auto">
          <a:xfrm>
            <a:off x="142875" y="1798638"/>
            <a:ext cx="4608513" cy="2628900"/>
          </a:xfrm>
          <a:prstGeom prst="donut">
            <a:avLst>
              <a:gd name="adj" fmla="val 257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ea typeface="ＭＳ Ｐゴシック" charset="0"/>
            </a:endParaRPr>
          </a:p>
        </p:txBody>
      </p:sp>
      <p:sp>
        <p:nvSpPr>
          <p:cNvPr id="8" name="TextBox 7">
            <a:extLst>
              <a:ext uri="{FF2B5EF4-FFF2-40B4-BE49-F238E27FC236}">
                <a16:creationId xmlns:a16="http://schemas.microsoft.com/office/drawing/2014/main" id="{15742AD9-C433-8A90-02DF-DD17A8007338}"/>
              </a:ext>
            </a:extLst>
          </p:cNvPr>
          <p:cNvSpPr txBox="1"/>
          <p:nvPr/>
        </p:nvSpPr>
        <p:spPr>
          <a:xfrm>
            <a:off x="485775" y="4473575"/>
            <a:ext cx="3924300" cy="1201738"/>
          </a:xfrm>
          <a:prstGeom prst="rect">
            <a:avLst/>
          </a:prstGeom>
          <a:noFill/>
        </p:spPr>
        <p:txBody>
          <a:bodyPr>
            <a:spAutoFit/>
          </a:bodyPr>
          <a:lstStyle/>
          <a:p>
            <a:pPr>
              <a:defRPr/>
            </a:pPr>
            <a:r>
              <a:rPr lang="en-SE" b="1" dirty="0">
                <a:solidFill>
                  <a:schemeClr val="bg2">
                    <a:lumMod val="75000"/>
                  </a:schemeClr>
                </a:solidFill>
                <a:latin typeface="Times" pitchFamily="2" charset="0"/>
              </a:rPr>
              <a:t>This definition does not make sense within the realm of Emergency Medicine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6063"/>
        </a:solidFill>
        <a:effectLst/>
      </p:bgPr>
    </p:bg>
    <p:spTree>
      <p:nvGrpSpPr>
        <p:cNvPr id="1" name=""/>
        <p:cNvGrpSpPr/>
        <p:nvPr/>
      </p:nvGrpSpPr>
      <p:grpSpPr>
        <a:xfrm>
          <a:off x="0" y="0"/>
          <a:ext cx="0" cy="0"/>
          <a:chOff x="0" y="0"/>
          <a:chExt cx="0" cy="0"/>
        </a:xfrm>
      </p:grpSpPr>
      <p:pic>
        <p:nvPicPr>
          <p:cNvPr id="7" name="Bildobjekt 6" descr="Screen Shot 2018-08-01 at 09.17.4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H="1" flipV="1">
            <a:off x="-811542" y="1299037"/>
            <a:ext cx="6386049" cy="4259925"/>
          </a:xfrm>
          <a:prstGeom prst="rect">
            <a:avLst/>
          </a:prstGeom>
        </p:spPr>
      </p:pic>
      <p:sp>
        <p:nvSpPr>
          <p:cNvPr id="2" name="TextBox 1">
            <a:extLst>
              <a:ext uri="{FF2B5EF4-FFF2-40B4-BE49-F238E27FC236}">
                <a16:creationId xmlns:a16="http://schemas.microsoft.com/office/drawing/2014/main" id="{2576AA4E-6F57-606B-3193-C01CB750F1FF}"/>
              </a:ext>
            </a:extLst>
          </p:cNvPr>
          <p:cNvSpPr txBox="1"/>
          <p:nvPr/>
        </p:nvSpPr>
        <p:spPr>
          <a:xfrm>
            <a:off x="4873163" y="920621"/>
            <a:ext cx="4012929" cy="50167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0" i="0" u="none" strike="noStrike" kern="1200" cap="none" spc="0" normalizeH="0" baseline="0" noProof="0" dirty="0">
                <a:ln>
                  <a:noFill/>
                </a:ln>
                <a:solidFill>
                  <a:prstClr val="white"/>
                </a:solidFill>
                <a:effectLst/>
                <a:uLnTx/>
                <a:uFillTx/>
                <a:latin typeface="Times" charset="0"/>
                <a:ea typeface="ＭＳ Ｐゴシック" charset="0"/>
              </a:rPr>
              <a:t>“diagnostic errors have represented a blind spot in the delivery of quality health care”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3200" b="0" i="0" u="none" strike="noStrike" kern="1200" cap="none" spc="0" normalizeH="0" baseline="0" noProof="0" dirty="0">
              <a:ln>
                <a:noFill/>
              </a:ln>
              <a:solidFill>
                <a:prstClr val="white"/>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E" sz="3200" b="0" i="0" u="none" strike="noStrike" kern="1200" cap="none" spc="0" normalizeH="0" baseline="0" noProof="0" dirty="0">
              <a:ln>
                <a:noFill/>
              </a:ln>
              <a:solidFill>
                <a:prstClr val="white"/>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3200" b="0" i="0" u="none" strike="noStrike" kern="1200" cap="none" spc="0" normalizeH="0" baseline="0" noProof="0" dirty="0">
              <a:ln>
                <a:noFill/>
              </a:ln>
              <a:solidFill>
                <a:prstClr val="white"/>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0" i="0" u="none" strike="noStrike" kern="1200" cap="none" spc="0" normalizeH="0" baseline="0" noProof="0" dirty="0">
                <a:ln>
                  <a:noFill/>
                </a:ln>
                <a:solidFill>
                  <a:prstClr val="white"/>
                </a:solidFill>
                <a:effectLst/>
                <a:uLnTx/>
                <a:uFillTx/>
                <a:latin typeface="Times" charset="0"/>
                <a:ea typeface="ＭＳ Ｐゴシック" charset="0"/>
              </a:rPr>
              <a:t>“</a:t>
            </a:r>
            <a:r>
              <a:rPr kumimoji="0" lang="en-GB" sz="3200" b="0" i="0" u="none" strike="noStrike" kern="1200" cap="none" spc="0" normalizeH="0" baseline="0" noProof="0" dirty="0">
                <a:ln>
                  <a:noFill/>
                </a:ln>
                <a:solidFill>
                  <a:prstClr val="white"/>
                </a:solidFill>
                <a:effectLst/>
                <a:uLnTx/>
                <a:uFillTx/>
                <a:latin typeface="Times" charset="0"/>
                <a:ea typeface="ＭＳ Ｐゴシック" charset="0"/>
              </a:rPr>
              <a:t>c</a:t>
            </a:r>
            <a:r>
              <a:rPr kumimoji="0" lang="en-SE" sz="3200" b="0" i="0" u="none" strike="noStrike" kern="1200" cap="none" spc="0" normalizeH="0" baseline="0" noProof="0" dirty="0">
                <a:ln>
                  <a:noFill/>
                </a:ln>
                <a:solidFill>
                  <a:prstClr val="white"/>
                </a:solidFill>
                <a:effectLst/>
                <a:uLnTx/>
                <a:uFillTx/>
                <a:latin typeface="Times" charset="0"/>
                <a:ea typeface="ＭＳ Ｐゴシック" charset="0"/>
              </a:rPr>
              <a:t>ontinue to harm an unacceptable number of patients”</a:t>
            </a:r>
          </a:p>
        </p:txBody>
      </p:sp>
    </p:spTree>
    <p:extLst>
      <p:ext uri="{BB962C8B-B14F-4D97-AF65-F5344CB8AC3E}">
        <p14:creationId xmlns:p14="http://schemas.microsoft.com/office/powerpoint/2010/main" val="2297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ubrik 1">
            <a:extLst>
              <a:ext uri="{FF2B5EF4-FFF2-40B4-BE49-F238E27FC236}">
                <a16:creationId xmlns:a16="http://schemas.microsoft.com/office/drawing/2014/main" id="{58C88039-2105-C14E-6687-AB3912044BA0}"/>
              </a:ext>
            </a:extLst>
          </p:cNvPr>
          <p:cNvSpPr>
            <a:spLocks noGrp="1" noChangeArrowheads="1"/>
          </p:cNvSpPr>
          <p:nvPr>
            <p:ph type="title"/>
          </p:nvPr>
        </p:nvSpPr>
        <p:spPr/>
        <p:txBody>
          <a:bodyPr/>
          <a:lstStyle/>
          <a:p>
            <a:r>
              <a:rPr lang="sv-SE" altLang="en-SE"/>
              <a:t>Time-Sensitive Diagnoses</a:t>
            </a:r>
          </a:p>
        </p:txBody>
      </p:sp>
      <p:sp>
        <p:nvSpPr>
          <p:cNvPr id="35842" name="Platshållare för innehåll 2">
            <a:extLst>
              <a:ext uri="{FF2B5EF4-FFF2-40B4-BE49-F238E27FC236}">
                <a16:creationId xmlns:a16="http://schemas.microsoft.com/office/drawing/2014/main" id="{4627B7AC-FF8F-8419-44C0-C11ACAE26F5D}"/>
              </a:ext>
            </a:extLst>
          </p:cNvPr>
          <p:cNvSpPr>
            <a:spLocks noGrp="1" noChangeArrowheads="1"/>
          </p:cNvSpPr>
          <p:nvPr>
            <p:ph sz="half" idx="1"/>
          </p:nvPr>
        </p:nvSpPr>
        <p:spPr>
          <a:xfrm>
            <a:off x="685801" y="2486025"/>
            <a:ext cx="3742184" cy="1519039"/>
          </a:xfrm>
        </p:spPr>
        <p:txBody>
          <a:bodyPr/>
          <a:lstStyle/>
          <a:p>
            <a:r>
              <a:rPr lang="sv-SE" altLang="en-SE" dirty="0" err="1"/>
              <a:t>Treatment</a:t>
            </a:r>
            <a:r>
              <a:rPr lang="sv-SE" altLang="en-SE" dirty="0"/>
              <a:t> </a:t>
            </a:r>
            <a:r>
              <a:rPr lang="sv-SE" altLang="en-SE" dirty="0" err="1"/>
              <a:t>within</a:t>
            </a:r>
            <a:r>
              <a:rPr lang="sv-SE" altLang="en-SE" dirty="0">
                <a:solidFill>
                  <a:srgbClr val="FF7305"/>
                </a:solidFill>
              </a:rPr>
              <a:t> </a:t>
            </a:r>
            <a:r>
              <a:rPr lang="sv-SE" altLang="en-SE" dirty="0" err="1">
                <a:solidFill>
                  <a:srgbClr val="FF7305"/>
                </a:solidFill>
              </a:rPr>
              <a:t>minutes-days</a:t>
            </a:r>
            <a:r>
              <a:rPr lang="sv-SE" altLang="en-SE" dirty="0">
                <a:solidFill>
                  <a:srgbClr val="FF7305"/>
                </a:solidFill>
              </a:rPr>
              <a:t> </a:t>
            </a:r>
            <a:r>
              <a:rPr lang="sv-SE" altLang="en-SE" dirty="0" err="1"/>
              <a:t>impacts</a:t>
            </a:r>
            <a:r>
              <a:rPr lang="sv-SE" altLang="en-SE" dirty="0"/>
              <a:t> on </a:t>
            </a:r>
            <a:r>
              <a:rPr lang="sv-SE" altLang="en-SE" dirty="0" err="1"/>
              <a:t>morbidity</a:t>
            </a:r>
            <a:endParaRPr lang="sv-SE" altLang="en-SE" dirty="0"/>
          </a:p>
        </p:txBody>
      </p:sp>
      <p:pic>
        <p:nvPicPr>
          <p:cNvPr id="35843" name="Bildobjekt 3" descr="Stopwatch.png">
            <a:extLst>
              <a:ext uri="{FF2B5EF4-FFF2-40B4-BE49-F238E27FC236}">
                <a16:creationId xmlns:a16="http://schemas.microsoft.com/office/drawing/2014/main" id="{A55BC9FF-0CA1-9462-241D-9B76B5A4C9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989138"/>
            <a:ext cx="23685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ubrik 1">
            <a:extLst>
              <a:ext uri="{FF2B5EF4-FFF2-40B4-BE49-F238E27FC236}">
                <a16:creationId xmlns:a16="http://schemas.microsoft.com/office/drawing/2014/main" id="{3400D454-DA6E-9F01-95A1-F4A6A9DA4999}"/>
              </a:ext>
            </a:extLst>
          </p:cNvPr>
          <p:cNvSpPr>
            <a:spLocks noGrp="1" noChangeArrowheads="1"/>
          </p:cNvSpPr>
          <p:nvPr>
            <p:ph type="title"/>
          </p:nvPr>
        </p:nvSpPr>
        <p:spPr/>
        <p:txBody>
          <a:bodyPr/>
          <a:lstStyle/>
          <a:p>
            <a:r>
              <a:rPr lang="sv-SE" altLang="en-SE"/>
              <a:t>Time-Sensitive Diagnoses</a:t>
            </a:r>
          </a:p>
        </p:txBody>
      </p:sp>
      <p:sp>
        <p:nvSpPr>
          <p:cNvPr id="37890" name="Platshållare för innehåll 3">
            <a:extLst>
              <a:ext uri="{FF2B5EF4-FFF2-40B4-BE49-F238E27FC236}">
                <a16:creationId xmlns:a16="http://schemas.microsoft.com/office/drawing/2014/main" id="{D08DB4D1-D7E6-6270-17F8-825B338EA94A}"/>
              </a:ext>
            </a:extLst>
          </p:cNvPr>
          <p:cNvSpPr>
            <a:spLocks noGrp="1" noChangeArrowheads="1"/>
          </p:cNvSpPr>
          <p:nvPr>
            <p:ph sz="half" idx="1"/>
          </p:nvPr>
        </p:nvSpPr>
        <p:spPr>
          <a:xfrm>
            <a:off x="250825" y="3932238"/>
            <a:ext cx="3744913" cy="1576388"/>
          </a:xfrm>
        </p:spPr>
        <p:txBody>
          <a:bodyPr/>
          <a:lstStyle/>
          <a:p>
            <a:r>
              <a:rPr lang="sv-SE" altLang="en-SE" dirty="0" err="1"/>
              <a:t>Pulmonary</a:t>
            </a:r>
            <a:r>
              <a:rPr lang="sv-SE" altLang="en-SE" dirty="0"/>
              <a:t> </a:t>
            </a:r>
            <a:r>
              <a:rPr lang="sv-SE" altLang="en-SE" dirty="0" err="1"/>
              <a:t>embolism</a:t>
            </a:r>
            <a:endParaRPr lang="sv-SE" altLang="en-SE" dirty="0"/>
          </a:p>
          <a:p>
            <a:r>
              <a:rPr lang="sv-SE" altLang="en-SE" dirty="0"/>
              <a:t>Stroke</a:t>
            </a:r>
          </a:p>
          <a:p>
            <a:r>
              <a:rPr lang="sv-SE" altLang="en-SE" dirty="0"/>
              <a:t>Active GI </a:t>
            </a:r>
            <a:r>
              <a:rPr lang="sv-SE" altLang="en-SE" dirty="0" err="1"/>
              <a:t>bleed</a:t>
            </a:r>
            <a:endParaRPr lang="sv-SE" altLang="en-SE" dirty="0"/>
          </a:p>
          <a:p>
            <a:endParaRPr lang="sv-SE" altLang="en-SE" dirty="0"/>
          </a:p>
        </p:txBody>
      </p:sp>
      <p:sp>
        <p:nvSpPr>
          <p:cNvPr id="37891" name="Platshållare för innehåll 4">
            <a:extLst>
              <a:ext uri="{FF2B5EF4-FFF2-40B4-BE49-F238E27FC236}">
                <a16:creationId xmlns:a16="http://schemas.microsoft.com/office/drawing/2014/main" id="{ACCA8F11-5090-6915-F7D9-3BE1F846D5C4}"/>
              </a:ext>
            </a:extLst>
          </p:cNvPr>
          <p:cNvSpPr>
            <a:spLocks noGrp="1" noChangeArrowheads="1"/>
          </p:cNvSpPr>
          <p:nvPr>
            <p:ph sz="half" idx="2"/>
          </p:nvPr>
        </p:nvSpPr>
        <p:spPr>
          <a:xfrm>
            <a:off x="4643438" y="3933825"/>
            <a:ext cx="4033018" cy="1727423"/>
          </a:xfrm>
        </p:spPr>
        <p:txBody>
          <a:bodyPr/>
          <a:lstStyle/>
          <a:p>
            <a:r>
              <a:rPr lang="sv-SE" altLang="en-SE" dirty="0" err="1"/>
              <a:t>Lung</a:t>
            </a:r>
            <a:r>
              <a:rPr lang="sv-SE" altLang="en-SE" dirty="0"/>
              <a:t> cancer</a:t>
            </a:r>
          </a:p>
          <a:p>
            <a:r>
              <a:rPr lang="sv-SE" altLang="en-SE" dirty="0" err="1"/>
              <a:t>Multiple</a:t>
            </a:r>
            <a:r>
              <a:rPr lang="sv-SE" altLang="en-SE" dirty="0"/>
              <a:t> </a:t>
            </a:r>
            <a:r>
              <a:rPr lang="sv-SE" altLang="en-SE" dirty="0" err="1"/>
              <a:t>sclerosis</a:t>
            </a:r>
            <a:endParaRPr lang="sv-SE" altLang="en-SE" dirty="0"/>
          </a:p>
          <a:p>
            <a:r>
              <a:rPr lang="sv-SE" altLang="en-SE" dirty="0" err="1"/>
              <a:t>Chronic</a:t>
            </a:r>
            <a:r>
              <a:rPr lang="sv-SE" altLang="en-SE" dirty="0"/>
              <a:t> </a:t>
            </a:r>
            <a:r>
              <a:rPr lang="sv-SE" altLang="en-SE" dirty="0" err="1"/>
              <a:t>iron</a:t>
            </a:r>
            <a:r>
              <a:rPr lang="sv-SE" altLang="en-SE" dirty="0"/>
              <a:t> </a:t>
            </a:r>
            <a:r>
              <a:rPr lang="sv-SE" altLang="en-SE" dirty="0" err="1"/>
              <a:t>deficiency</a:t>
            </a:r>
            <a:endParaRPr lang="sv-SE" altLang="en-SE" dirty="0"/>
          </a:p>
        </p:txBody>
      </p:sp>
      <p:pic>
        <p:nvPicPr>
          <p:cNvPr id="37892" name="Bildobjekt 5" descr="Stopwatch.png">
            <a:extLst>
              <a:ext uri="{FF2B5EF4-FFF2-40B4-BE49-F238E27FC236}">
                <a16:creationId xmlns:a16="http://schemas.microsoft.com/office/drawing/2014/main" id="{8AD6728B-A524-5220-3821-C90A5A407D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924050"/>
            <a:ext cx="157956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Bildobjekt 5" descr="Stopwatch.png">
            <a:extLst>
              <a:ext uri="{FF2B5EF4-FFF2-40B4-BE49-F238E27FC236}">
                <a16:creationId xmlns:a16="http://schemas.microsoft.com/office/drawing/2014/main" id="{BB45FC96-62E7-9EDE-60A8-4A407BF3F2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1916113"/>
            <a:ext cx="15779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Bildobjekt 3" descr="transparent-red-no-circle-md.png">
            <a:extLst>
              <a:ext uri="{FF2B5EF4-FFF2-40B4-BE49-F238E27FC236}">
                <a16:creationId xmlns:a16="http://schemas.microsoft.com/office/drawing/2014/main" id="{DE066C6D-10DC-DD7D-804B-5C9B4DB7DF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773238"/>
            <a:ext cx="201612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ruta 2">
            <a:extLst>
              <a:ext uri="{FF2B5EF4-FFF2-40B4-BE49-F238E27FC236}">
                <a16:creationId xmlns:a16="http://schemas.microsoft.com/office/drawing/2014/main" id="{3B6D0923-4572-7DF0-4472-69067F200AF0}"/>
              </a:ext>
            </a:extLst>
          </p:cNvPr>
          <p:cNvSpPr txBox="1">
            <a:spLocks noChangeArrowheads="1"/>
          </p:cNvSpPr>
          <p:nvPr/>
        </p:nvSpPr>
        <p:spPr bwMode="auto">
          <a:xfrm>
            <a:off x="1619672" y="1628775"/>
            <a:ext cx="18722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dirty="0"/>
              <a:t>Symptom</a:t>
            </a:r>
          </a:p>
        </p:txBody>
      </p:sp>
      <p:sp>
        <p:nvSpPr>
          <p:cNvPr id="52226" name="textruta 5">
            <a:extLst>
              <a:ext uri="{FF2B5EF4-FFF2-40B4-BE49-F238E27FC236}">
                <a16:creationId xmlns:a16="http://schemas.microsoft.com/office/drawing/2014/main" id="{708F8DE7-D524-5CE2-DB61-CB69A7DFB0F3}"/>
              </a:ext>
            </a:extLst>
          </p:cNvPr>
          <p:cNvSpPr txBox="1">
            <a:spLocks noChangeArrowheads="1"/>
          </p:cNvSpPr>
          <p:nvPr/>
        </p:nvSpPr>
        <p:spPr bwMode="auto">
          <a:xfrm>
            <a:off x="3996556" y="5157788"/>
            <a:ext cx="453588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dirty="0" err="1"/>
              <a:t>Time</a:t>
            </a:r>
            <a:r>
              <a:rPr lang="sv-SE" altLang="en-SE" dirty="0"/>
              <a:t>-sensitive</a:t>
            </a:r>
            <a:r>
              <a:rPr lang="sv-SE" altLang="ja-JP" dirty="0"/>
              <a:t> </a:t>
            </a:r>
            <a:r>
              <a:rPr lang="sv-SE" altLang="ja-JP" dirty="0" err="1"/>
              <a:t>diagnoses</a:t>
            </a:r>
            <a:endParaRPr lang="sv-SE" altLang="en-SE" dirty="0"/>
          </a:p>
        </p:txBody>
      </p:sp>
      <p:cxnSp>
        <p:nvCxnSpPr>
          <p:cNvPr id="7" name="Rak pil 6">
            <a:extLst>
              <a:ext uri="{FF2B5EF4-FFF2-40B4-BE49-F238E27FC236}">
                <a16:creationId xmlns:a16="http://schemas.microsoft.com/office/drawing/2014/main" id="{3E798712-8A94-2499-318A-75022590B2CA}"/>
              </a:ext>
            </a:extLst>
          </p:cNvPr>
          <p:cNvCxnSpPr>
            <a:cxnSpLocks noChangeShapeType="1"/>
          </p:cNvCxnSpPr>
          <p:nvPr/>
        </p:nvCxnSpPr>
        <p:spPr bwMode="auto">
          <a:xfrm>
            <a:off x="2700338" y="2349500"/>
            <a:ext cx="3167062" cy="2808288"/>
          </a:xfrm>
          <a:prstGeom prst="straightConnector1">
            <a:avLst/>
          </a:prstGeom>
          <a:noFill/>
          <a:ln w="38100">
            <a:solidFill>
              <a:srgbClr val="FF7305"/>
            </a:solidFill>
            <a:round/>
            <a:headEnd/>
            <a:tailEnd type="arrow" w="med" len="med"/>
          </a:ln>
          <a:effectLst>
            <a:outerShdw blurRad="40000" dist="23000" dir="5400000" rotWithShape="0">
              <a:srgbClr val="808080">
                <a:alpha val="34999"/>
              </a:srgb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ubrik 1">
            <a:extLst>
              <a:ext uri="{FF2B5EF4-FFF2-40B4-BE49-F238E27FC236}">
                <a16:creationId xmlns:a16="http://schemas.microsoft.com/office/drawing/2014/main" id="{6D9A6531-995D-0BC9-0A00-2FEEDA0B0B04}"/>
              </a:ext>
            </a:extLst>
          </p:cNvPr>
          <p:cNvSpPr>
            <a:spLocks noGrp="1" noChangeArrowheads="1"/>
          </p:cNvSpPr>
          <p:nvPr>
            <p:ph type="title"/>
          </p:nvPr>
        </p:nvSpPr>
        <p:spPr/>
        <p:txBody>
          <a:bodyPr/>
          <a:lstStyle/>
          <a:p>
            <a:r>
              <a:rPr lang="sv-SE" altLang="en-SE" dirty="0" err="1"/>
              <a:t>Chest</a:t>
            </a:r>
            <a:r>
              <a:rPr lang="sv-SE" altLang="en-SE" dirty="0"/>
              <a:t> Pain</a:t>
            </a:r>
          </a:p>
        </p:txBody>
      </p:sp>
      <p:sp>
        <p:nvSpPr>
          <p:cNvPr id="3" name="Platshållare för innehåll 2">
            <a:extLst>
              <a:ext uri="{FF2B5EF4-FFF2-40B4-BE49-F238E27FC236}">
                <a16:creationId xmlns:a16="http://schemas.microsoft.com/office/drawing/2014/main" id="{A5A2FD37-0272-E8FD-7471-ADED5BE401B1}"/>
              </a:ext>
            </a:extLst>
          </p:cNvPr>
          <p:cNvSpPr>
            <a:spLocks noGrp="1" noChangeArrowheads="1"/>
          </p:cNvSpPr>
          <p:nvPr>
            <p:ph idx="1"/>
          </p:nvPr>
        </p:nvSpPr>
        <p:spPr/>
        <p:txBody>
          <a:bodyPr/>
          <a:lstStyle/>
          <a:p>
            <a:r>
              <a:rPr lang="sv-SE" altLang="en-SE" dirty="0" err="1"/>
              <a:t>Acute</a:t>
            </a:r>
            <a:r>
              <a:rPr lang="sv-SE" altLang="en-SE" dirty="0"/>
              <a:t> </a:t>
            </a:r>
            <a:r>
              <a:rPr lang="sv-SE" altLang="en-SE" dirty="0" err="1"/>
              <a:t>coronary</a:t>
            </a:r>
            <a:r>
              <a:rPr lang="sv-SE" altLang="en-SE" dirty="0"/>
              <a:t> </a:t>
            </a:r>
            <a:r>
              <a:rPr lang="sv-SE" altLang="en-SE" dirty="0" err="1"/>
              <a:t>syndrome</a:t>
            </a:r>
            <a:endParaRPr lang="sv-SE" altLang="en-SE" dirty="0"/>
          </a:p>
          <a:p>
            <a:r>
              <a:rPr lang="sv-SE" altLang="en-SE" dirty="0" err="1"/>
              <a:t>Pulmonary</a:t>
            </a:r>
            <a:r>
              <a:rPr lang="sv-SE" altLang="en-SE" dirty="0"/>
              <a:t> </a:t>
            </a:r>
            <a:r>
              <a:rPr lang="sv-SE" altLang="en-SE" dirty="0" err="1"/>
              <a:t>embolism</a:t>
            </a:r>
            <a:endParaRPr lang="sv-SE" altLang="en-SE" dirty="0"/>
          </a:p>
          <a:p>
            <a:r>
              <a:rPr lang="sv-SE" altLang="en-SE" dirty="0" err="1"/>
              <a:t>Aortic</a:t>
            </a:r>
            <a:r>
              <a:rPr lang="sv-SE" altLang="en-SE" dirty="0"/>
              <a:t> </a:t>
            </a:r>
            <a:r>
              <a:rPr lang="sv-SE" altLang="en-SE" dirty="0" err="1"/>
              <a:t>dissection</a:t>
            </a:r>
            <a:endParaRPr lang="sv-SE" altLang="en-SE" dirty="0"/>
          </a:p>
          <a:p>
            <a:endParaRPr lang="sv-SE" altLang="en-SE" dirty="0"/>
          </a:p>
          <a:p>
            <a:r>
              <a:rPr lang="sv-SE" altLang="en-SE" dirty="0" err="1"/>
              <a:t>Mediastinitis</a:t>
            </a:r>
            <a:endParaRPr lang="sv-SE" altLang="en-SE" dirty="0"/>
          </a:p>
          <a:p>
            <a:r>
              <a:rPr lang="sv-SE" altLang="en-SE" dirty="0"/>
              <a:t>Pneumothorax</a:t>
            </a:r>
          </a:p>
          <a:p>
            <a:r>
              <a:rPr lang="sv-SE" altLang="en-SE" dirty="0" err="1"/>
              <a:t>Pericarditis</a:t>
            </a:r>
            <a:endParaRPr lang="sv-SE" altLang="en-S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Bildobjekt 2" descr="Screen Shot 2018-08-01 at 10.33.42.png">
            <a:extLst>
              <a:ext uri="{FF2B5EF4-FFF2-40B4-BE49-F238E27FC236}">
                <a16:creationId xmlns:a16="http://schemas.microsoft.com/office/drawing/2014/main" id="{1C4DEF40-021C-DDC0-A813-B77CCD92E79C}"/>
              </a:ext>
            </a:extLst>
          </p:cNvPr>
          <p:cNvPicPr>
            <a:picLocks noChangeAspect="1"/>
          </p:cNvPicPr>
          <p:nvPr/>
        </p:nvPicPr>
        <p:blipFill>
          <a:blip r:embed="rId3">
            <a:extLst>
              <a:ext uri="{28A0092B-C50C-407E-A947-70E740481C1C}">
                <a14:useLocalDpi xmlns:a14="http://schemas.microsoft.com/office/drawing/2010/main" val="0"/>
              </a:ext>
            </a:extLst>
          </a:blip>
          <a:srcRect l="28676" t="13777" r="27122" b="29105"/>
          <a:stretch>
            <a:fillRect/>
          </a:stretch>
        </p:blipFill>
        <p:spPr bwMode="auto">
          <a:xfrm>
            <a:off x="323528" y="332656"/>
            <a:ext cx="8087311"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Bildobjekt 2" descr="twosidescoin.jpg">
            <a:extLst>
              <a:ext uri="{FF2B5EF4-FFF2-40B4-BE49-F238E27FC236}">
                <a16:creationId xmlns:a16="http://schemas.microsoft.com/office/drawing/2014/main" id="{6F9F0BFD-B6DC-B66B-367E-471939BC3A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2276475"/>
            <a:ext cx="4621213"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ruta 3">
            <a:extLst>
              <a:ext uri="{FF2B5EF4-FFF2-40B4-BE49-F238E27FC236}">
                <a16:creationId xmlns:a16="http://schemas.microsoft.com/office/drawing/2014/main" id="{FFA3117C-BC5F-E388-6044-8DED47506E57}"/>
              </a:ext>
            </a:extLst>
          </p:cNvPr>
          <p:cNvSpPr txBox="1">
            <a:spLocks noChangeArrowheads="1"/>
          </p:cNvSpPr>
          <p:nvPr/>
        </p:nvSpPr>
        <p:spPr bwMode="auto">
          <a:xfrm>
            <a:off x="4940300" y="1196975"/>
            <a:ext cx="3172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b="1" dirty="0"/>
              <a:t>MISSED DIAGNOSIS</a:t>
            </a:r>
          </a:p>
        </p:txBody>
      </p:sp>
      <p:sp>
        <p:nvSpPr>
          <p:cNvPr id="156675" name="textruta 4">
            <a:extLst>
              <a:ext uri="{FF2B5EF4-FFF2-40B4-BE49-F238E27FC236}">
                <a16:creationId xmlns:a16="http://schemas.microsoft.com/office/drawing/2014/main" id="{55D7CD8F-3808-1A8F-7C72-CEE5F8B420E5}"/>
              </a:ext>
            </a:extLst>
          </p:cNvPr>
          <p:cNvSpPr txBox="1">
            <a:spLocks noChangeArrowheads="1"/>
          </p:cNvSpPr>
          <p:nvPr/>
        </p:nvSpPr>
        <p:spPr bwMode="auto">
          <a:xfrm>
            <a:off x="914400" y="5373688"/>
            <a:ext cx="3670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b="1" dirty="0"/>
              <a:t>OVER-INVESTIGATION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Bildobjekt 2" descr="Screen Shot 2018-08-01 at 11.05.57.png">
            <a:extLst>
              <a:ext uri="{FF2B5EF4-FFF2-40B4-BE49-F238E27FC236}">
                <a16:creationId xmlns:a16="http://schemas.microsoft.com/office/drawing/2014/main" id="{BE48A7D2-AA94-4A33-2783-C15EAA20A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4732147"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a:extLst>
              <a:ext uri="{FF2B5EF4-FFF2-40B4-BE49-F238E27FC236}">
                <a16:creationId xmlns:a16="http://schemas.microsoft.com/office/drawing/2014/main" id="{209F7CD5-7C23-2867-2659-147FA61B480D}"/>
              </a:ext>
            </a:extLst>
          </p:cNvPr>
          <p:cNvSpPr txBox="1">
            <a:spLocks noChangeArrowheads="1"/>
          </p:cNvSpPr>
          <p:nvPr/>
        </p:nvSpPr>
        <p:spPr bwMode="auto">
          <a:xfrm>
            <a:off x="1547664" y="5991374"/>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SE" sz="2400" b="0"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mn-cs"/>
              </a:rPr>
              <a:t>Jerome Kassirer </a:t>
            </a:r>
            <a:endParaRPr kumimoji="0" lang="sv-SE" altLang="en-SE" sz="2400" b="0"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mn-cs"/>
            </a:endParaRPr>
          </a:p>
        </p:txBody>
      </p:sp>
      <p:sp>
        <p:nvSpPr>
          <p:cNvPr id="2" name="textruta 4">
            <a:extLst>
              <a:ext uri="{FF2B5EF4-FFF2-40B4-BE49-F238E27FC236}">
                <a16:creationId xmlns:a16="http://schemas.microsoft.com/office/drawing/2014/main" id="{97FEA7EB-551A-7E42-FE62-819B941E29F8}"/>
              </a:ext>
            </a:extLst>
          </p:cNvPr>
          <p:cNvSpPr txBox="1"/>
          <p:nvPr/>
        </p:nvSpPr>
        <p:spPr>
          <a:xfrm>
            <a:off x="5337758" y="2132856"/>
            <a:ext cx="3785209"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CA" altLang="en-SE" sz="2800" b="0"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mn-cs"/>
              </a:rPr>
              <a:t>Absolute certainty in diagnosis is unattainable, no matter how much information we gather </a:t>
            </a:r>
            <a:r>
              <a:rPr kumimoji="0" lang="en-CA"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43793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Diagnostic</a:t>
            </a:r>
            <a:r>
              <a:rPr lang="sv-SE" dirty="0"/>
              <a:t> </a:t>
            </a:r>
            <a:r>
              <a:rPr lang="sv-SE" dirty="0" err="1"/>
              <a:t>Error</a:t>
            </a:r>
            <a:r>
              <a:rPr lang="sv-SE" dirty="0"/>
              <a:t> in EM</a:t>
            </a:r>
          </a:p>
        </p:txBody>
      </p:sp>
      <p:sp>
        <p:nvSpPr>
          <p:cNvPr id="3" name="Platshållare för innehåll 2"/>
          <p:cNvSpPr>
            <a:spLocks noGrp="1"/>
          </p:cNvSpPr>
          <p:nvPr>
            <p:ph sz="half" idx="1"/>
          </p:nvPr>
        </p:nvSpPr>
        <p:spPr>
          <a:xfrm>
            <a:off x="3050635" y="3061578"/>
            <a:ext cx="5638800" cy="1415830"/>
          </a:xfrm>
        </p:spPr>
        <p:txBody>
          <a:bodyPr/>
          <a:lstStyle/>
          <a:p>
            <a:pPr marL="0" indent="0">
              <a:buNone/>
            </a:pPr>
            <a:r>
              <a:rPr lang="sv-SE" dirty="0" err="1"/>
              <a:t>Failure</a:t>
            </a:r>
            <a:r>
              <a:rPr lang="sv-SE" dirty="0"/>
              <a:t> to </a:t>
            </a:r>
            <a:r>
              <a:rPr lang="sv-SE" dirty="0" err="1"/>
              <a:t>approximate</a:t>
            </a:r>
            <a:r>
              <a:rPr lang="sv-SE" dirty="0"/>
              <a:t> the </a:t>
            </a:r>
            <a:r>
              <a:rPr lang="sv-SE" dirty="0" err="1">
                <a:solidFill>
                  <a:srgbClr val="FF7305"/>
                </a:solidFill>
              </a:rPr>
              <a:t>likelihoods</a:t>
            </a:r>
            <a:r>
              <a:rPr lang="sv-SE" dirty="0">
                <a:solidFill>
                  <a:srgbClr val="FF7305"/>
                </a:solidFill>
              </a:rPr>
              <a:t> </a:t>
            </a:r>
            <a:r>
              <a:rPr lang="sv-SE" dirty="0" err="1"/>
              <a:t>of</a:t>
            </a:r>
            <a:r>
              <a:rPr lang="sv-SE" dirty="0"/>
              <a:t> </a:t>
            </a:r>
            <a:r>
              <a:rPr lang="sv-SE" dirty="0" err="1">
                <a:solidFill>
                  <a:srgbClr val="FF7305"/>
                </a:solidFill>
              </a:rPr>
              <a:t>time</a:t>
            </a:r>
            <a:r>
              <a:rPr lang="sv-SE" dirty="0">
                <a:solidFill>
                  <a:srgbClr val="FF7305"/>
                </a:solidFill>
              </a:rPr>
              <a:t>-sensitive </a:t>
            </a:r>
            <a:r>
              <a:rPr lang="sv-SE" dirty="0" err="1">
                <a:solidFill>
                  <a:srgbClr val="FF7305"/>
                </a:solidFill>
              </a:rPr>
              <a:t>conditions</a:t>
            </a:r>
            <a:r>
              <a:rPr lang="sv-SE" dirty="0">
                <a:solidFill>
                  <a:srgbClr val="FF7305"/>
                </a:solidFill>
              </a:rPr>
              <a:t> </a:t>
            </a:r>
            <a:r>
              <a:rPr lang="sv-SE" dirty="0" err="1"/>
              <a:t>based</a:t>
            </a:r>
            <a:r>
              <a:rPr lang="sv-SE" dirty="0"/>
              <a:t> on </a:t>
            </a:r>
            <a:r>
              <a:rPr lang="sv-SE" dirty="0" err="1"/>
              <a:t>available</a:t>
            </a:r>
            <a:r>
              <a:rPr lang="sv-SE" dirty="0"/>
              <a:t> </a:t>
            </a:r>
            <a:r>
              <a:rPr lang="sv-SE" dirty="0" err="1">
                <a:solidFill>
                  <a:srgbClr val="FF7305"/>
                </a:solidFill>
              </a:rPr>
              <a:t>point-of-care</a:t>
            </a:r>
            <a:r>
              <a:rPr lang="sv-SE" dirty="0"/>
              <a:t> information</a:t>
            </a:r>
          </a:p>
        </p:txBody>
      </p:sp>
      <p:pic>
        <p:nvPicPr>
          <p:cNvPr id="5" name="Bildobjekt 5" descr="Stopwatch.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363258"/>
            <a:ext cx="2364835" cy="2360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11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87612462-E4E4-02AF-5AA3-DC2926DD5384}"/>
              </a:ext>
            </a:extLst>
          </p:cNvPr>
          <p:cNvSpPr>
            <a:spLocks noGrp="1" noChangeArrowheads="1"/>
          </p:cNvSpPr>
          <p:nvPr>
            <p:ph type="title"/>
          </p:nvPr>
        </p:nvSpPr>
        <p:spPr>
          <a:xfrm>
            <a:off x="685800" y="609600"/>
            <a:ext cx="4633913" cy="1143000"/>
          </a:xfrm>
        </p:spPr>
        <p:txBody>
          <a:bodyPr/>
          <a:lstStyle/>
          <a:p>
            <a:pPr>
              <a:defRPr/>
            </a:pPr>
            <a:r>
              <a:rPr lang="sv-SE" dirty="0" err="1">
                <a:ea typeface="+mj-ea"/>
                <a:cs typeface="+mj-cs"/>
              </a:rPr>
              <a:t>Bayes</a:t>
            </a:r>
            <a:r>
              <a:rPr lang="sv-SE" dirty="0">
                <a:ea typeface="+mj-ea"/>
                <a:cs typeface="+mj-cs"/>
              </a:rPr>
              <a:t>’ </a:t>
            </a:r>
            <a:r>
              <a:rPr lang="sv-SE" dirty="0" err="1">
                <a:ea typeface="+mj-ea"/>
                <a:cs typeface="+mj-cs"/>
              </a:rPr>
              <a:t>Theorem</a:t>
            </a:r>
            <a:endParaRPr lang="sv-SE" sz="4800" dirty="0">
              <a:ea typeface="+mj-ea"/>
              <a:cs typeface="+mj-cs"/>
            </a:endParaRPr>
          </a:p>
        </p:txBody>
      </p:sp>
      <p:sp>
        <p:nvSpPr>
          <p:cNvPr id="84994" name="Text Box 4">
            <a:extLst>
              <a:ext uri="{FF2B5EF4-FFF2-40B4-BE49-F238E27FC236}">
                <a16:creationId xmlns:a16="http://schemas.microsoft.com/office/drawing/2014/main" id="{8DD56D3C-7318-56F5-2988-2EE811DADB0F}"/>
              </a:ext>
            </a:extLst>
          </p:cNvPr>
          <p:cNvSpPr txBox="1">
            <a:spLocks noChangeArrowheads="1"/>
          </p:cNvSpPr>
          <p:nvPr/>
        </p:nvSpPr>
        <p:spPr bwMode="auto">
          <a:xfrm rot="16200000">
            <a:off x="-520135" y="3739862"/>
            <a:ext cx="1984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dirty="0" err="1"/>
              <a:t>Likelihood</a:t>
            </a:r>
            <a:endParaRPr lang="sv-SE" altLang="en-SE" dirty="0"/>
          </a:p>
        </p:txBody>
      </p:sp>
      <p:grpSp>
        <p:nvGrpSpPr>
          <p:cNvPr id="84995" name="Group 1">
            <a:extLst>
              <a:ext uri="{FF2B5EF4-FFF2-40B4-BE49-F238E27FC236}">
                <a16:creationId xmlns:a16="http://schemas.microsoft.com/office/drawing/2014/main" id="{C323FF64-FA9F-0FE5-53B9-62011E3FEC67}"/>
              </a:ext>
            </a:extLst>
          </p:cNvPr>
          <p:cNvGrpSpPr>
            <a:grpSpLocks/>
          </p:cNvGrpSpPr>
          <p:nvPr/>
        </p:nvGrpSpPr>
        <p:grpSpPr bwMode="auto">
          <a:xfrm>
            <a:off x="900113" y="2286000"/>
            <a:ext cx="5791200" cy="4195465"/>
            <a:chOff x="2133600" y="2286000"/>
            <a:chExt cx="5791200" cy="4195465"/>
          </a:xfrm>
        </p:grpSpPr>
        <p:sp>
          <p:nvSpPr>
            <p:cNvPr id="84998" name="Line 3">
              <a:extLst>
                <a:ext uri="{FF2B5EF4-FFF2-40B4-BE49-F238E27FC236}">
                  <a16:creationId xmlns:a16="http://schemas.microsoft.com/office/drawing/2014/main" id="{28E9381C-79D8-4084-032C-5D39EE85C6EF}"/>
                </a:ext>
              </a:extLst>
            </p:cNvPr>
            <p:cNvSpPr>
              <a:spLocks noChangeShapeType="1"/>
            </p:cNvSpPr>
            <p:nvPr/>
          </p:nvSpPr>
          <p:spPr bwMode="auto">
            <a:xfrm>
              <a:off x="2133600" y="22860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4999" name="Line 5">
              <a:extLst>
                <a:ext uri="{FF2B5EF4-FFF2-40B4-BE49-F238E27FC236}">
                  <a16:creationId xmlns:a16="http://schemas.microsoft.com/office/drawing/2014/main" id="{2734AB83-925F-FAC4-D026-F1386FE0DA9C}"/>
                </a:ext>
              </a:extLst>
            </p:cNvPr>
            <p:cNvSpPr>
              <a:spLocks noChangeShapeType="1"/>
            </p:cNvSpPr>
            <p:nvPr/>
          </p:nvSpPr>
          <p:spPr bwMode="auto">
            <a:xfrm>
              <a:off x="2133600" y="5943600"/>
              <a:ext cx="579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0" name="Line 6">
              <a:extLst>
                <a:ext uri="{FF2B5EF4-FFF2-40B4-BE49-F238E27FC236}">
                  <a16:creationId xmlns:a16="http://schemas.microsoft.com/office/drawing/2014/main" id="{744946D0-5E23-0F53-44F7-3A2C53472076}"/>
                </a:ext>
              </a:extLst>
            </p:cNvPr>
            <p:cNvSpPr>
              <a:spLocks noChangeShapeType="1"/>
            </p:cNvSpPr>
            <p:nvPr/>
          </p:nvSpPr>
          <p:spPr bwMode="auto">
            <a:xfrm>
              <a:off x="2438400" y="2514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1" name="Line 8">
              <a:extLst>
                <a:ext uri="{FF2B5EF4-FFF2-40B4-BE49-F238E27FC236}">
                  <a16:creationId xmlns:a16="http://schemas.microsoft.com/office/drawing/2014/main" id="{16AFCB8A-9A1F-F3E6-01FB-0E82C5B3FB5A}"/>
                </a:ext>
              </a:extLst>
            </p:cNvPr>
            <p:cNvSpPr>
              <a:spLocks noChangeShapeType="1"/>
            </p:cNvSpPr>
            <p:nvPr/>
          </p:nvSpPr>
          <p:spPr bwMode="auto">
            <a:xfrm>
              <a:off x="6705600" y="3657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2" name="Line 10">
              <a:extLst>
                <a:ext uri="{FF2B5EF4-FFF2-40B4-BE49-F238E27FC236}">
                  <a16:creationId xmlns:a16="http://schemas.microsoft.com/office/drawing/2014/main" id="{7D8759AC-B518-7DD0-C2F8-FA878FA44D18}"/>
                </a:ext>
              </a:extLst>
            </p:cNvPr>
            <p:cNvSpPr>
              <a:spLocks noChangeShapeType="1"/>
            </p:cNvSpPr>
            <p:nvPr/>
          </p:nvSpPr>
          <p:spPr bwMode="auto">
            <a:xfrm>
              <a:off x="2438400" y="47244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3" name="Line 11">
              <a:extLst>
                <a:ext uri="{FF2B5EF4-FFF2-40B4-BE49-F238E27FC236}">
                  <a16:creationId xmlns:a16="http://schemas.microsoft.com/office/drawing/2014/main" id="{D26B7CA6-C4B3-FD89-021B-169D1BC82DE3}"/>
                </a:ext>
              </a:extLst>
            </p:cNvPr>
            <p:cNvSpPr>
              <a:spLocks noChangeShapeType="1"/>
            </p:cNvSpPr>
            <p:nvPr/>
          </p:nvSpPr>
          <p:spPr bwMode="auto">
            <a:xfrm>
              <a:off x="6705600" y="57912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4" name="Text Box 12">
              <a:extLst>
                <a:ext uri="{FF2B5EF4-FFF2-40B4-BE49-F238E27FC236}">
                  <a16:creationId xmlns:a16="http://schemas.microsoft.com/office/drawing/2014/main" id="{19702F2F-AA6A-9EDB-9AB7-80AA474AAEB6}"/>
                </a:ext>
              </a:extLst>
            </p:cNvPr>
            <p:cNvSpPr txBox="1">
              <a:spLocks noChangeArrowheads="1"/>
            </p:cNvSpPr>
            <p:nvPr/>
          </p:nvSpPr>
          <p:spPr bwMode="auto">
            <a:xfrm>
              <a:off x="2133600" y="6019800"/>
              <a:ext cx="1205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dirty="0"/>
                <a:t>Pre-Test</a:t>
              </a:r>
            </a:p>
          </p:txBody>
        </p:sp>
        <p:sp>
          <p:nvSpPr>
            <p:cNvPr id="85005" name="Text Box 13">
              <a:extLst>
                <a:ext uri="{FF2B5EF4-FFF2-40B4-BE49-F238E27FC236}">
                  <a16:creationId xmlns:a16="http://schemas.microsoft.com/office/drawing/2014/main" id="{BF6B2AF1-233A-C751-5F3E-A3E987040E02}"/>
                </a:ext>
              </a:extLst>
            </p:cNvPr>
            <p:cNvSpPr txBox="1">
              <a:spLocks noChangeArrowheads="1"/>
            </p:cNvSpPr>
            <p:nvPr/>
          </p:nvSpPr>
          <p:spPr bwMode="auto">
            <a:xfrm>
              <a:off x="6326188" y="6019800"/>
              <a:ext cx="1325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dirty="0"/>
                <a:t>Post-Test</a:t>
              </a:r>
            </a:p>
          </p:txBody>
        </p:sp>
        <p:sp>
          <p:nvSpPr>
            <p:cNvPr id="85006" name="Line 16">
              <a:extLst>
                <a:ext uri="{FF2B5EF4-FFF2-40B4-BE49-F238E27FC236}">
                  <a16:creationId xmlns:a16="http://schemas.microsoft.com/office/drawing/2014/main" id="{263AA1B4-95C7-F3E7-123C-82296F4330E5}"/>
                </a:ext>
              </a:extLst>
            </p:cNvPr>
            <p:cNvSpPr>
              <a:spLocks noChangeShapeType="1"/>
            </p:cNvSpPr>
            <p:nvPr/>
          </p:nvSpPr>
          <p:spPr bwMode="auto">
            <a:xfrm>
              <a:off x="3200400" y="2514600"/>
              <a:ext cx="3352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E"/>
            </a:p>
          </p:txBody>
        </p:sp>
        <p:sp>
          <p:nvSpPr>
            <p:cNvPr id="85007" name="Line 18">
              <a:extLst>
                <a:ext uri="{FF2B5EF4-FFF2-40B4-BE49-F238E27FC236}">
                  <a16:creationId xmlns:a16="http://schemas.microsoft.com/office/drawing/2014/main" id="{24E974C5-2022-B75A-95F8-8F71D2647788}"/>
                </a:ext>
              </a:extLst>
            </p:cNvPr>
            <p:cNvSpPr>
              <a:spLocks noChangeShapeType="1"/>
            </p:cNvSpPr>
            <p:nvPr/>
          </p:nvSpPr>
          <p:spPr bwMode="auto">
            <a:xfrm>
              <a:off x="3200400" y="4724400"/>
              <a:ext cx="34290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E"/>
            </a:p>
          </p:txBody>
        </p:sp>
      </p:grpSp>
      <p:pic>
        <p:nvPicPr>
          <p:cNvPr id="84996" name="Picture 4">
            <a:extLst>
              <a:ext uri="{FF2B5EF4-FFF2-40B4-BE49-F238E27FC236}">
                <a16:creationId xmlns:a16="http://schemas.microsoft.com/office/drawing/2014/main" id="{03C2D503-E7AC-3E49-0C61-7D5F513CF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243" y="307742"/>
            <a:ext cx="2522809"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1">
            <a:extLst>
              <a:ext uri="{FF2B5EF4-FFF2-40B4-BE49-F238E27FC236}">
                <a16:creationId xmlns:a16="http://schemas.microsoft.com/office/drawing/2014/main" id="{9672A366-D4BA-2EBC-74E0-A42AAC2302B2}"/>
              </a:ext>
            </a:extLst>
          </p:cNvPr>
          <p:cNvSpPr txBox="1">
            <a:spLocks noChangeArrowheads="1"/>
          </p:cNvSpPr>
          <p:nvPr/>
        </p:nvSpPr>
        <p:spPr bwMode="auto">
          <a:xfrm>
            <a:off x="6418064" y="2933584"/>
            <a:ext cx="2003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ctr">
              <a:spcBef>
                <a:spcPct val="0"/>
              </a:spcBef>
              <a:buFontTx/>
              <a:buNone/>
            </a:pPr>
            <a:r>
              <a:rPr lang="sv-SE" altLang="en-SE" sz="2400" dirty="0"/>
              <a:t>Thomas </a:t>
            </a:r>
            <a:r>
              <a:rPr lang="sv-SE" altLang="en-SE" sz="2400" dirty="0" err="1"/>
              <a:t>Bayes</a:t>
            </a:r>
            <a:endParaRPr lang="sv-SE" altLang="en-SE" sz="2400" dirty="0"/>
          </a:p>
          <a:p>
            <a:pPr algn="ctr">
              <a:spcBef>
                <a:spcPct val="0"/>
              </a:spcBef>
              <a:buFontTx/>
              <a:buNone/>
            </a:pPr>
            <a:r>
              <a:rPr lang="sv-SE" altLang="en-SE" sz="2400" dirty="0"/>
              <a:t>1702-1761</a:t>
            </a:r>
            <a:endParaRPr lang="en-SE" altLang="en-SE"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3">
            <a:extLst>
              <a:ext uri="{FF2B5EF4-FFF2-40B4-BE49-F238E27FC236}">
                <a16:creationId xmlns:a16="http://schemas.microsoft.com/office/drawing/2014/main" id="{20B2544C-061C-E8F0-0B35-362521475EFD}"/>
              </a:ext>
            </a:extLst>
          </p:cNvPr>
          <p:cNvSpPr>
            <a:spLocks noGrp="1" noChangeArrowheads="1"/>
          </p:cNvSpPr>
          <p:nvPr>
            <p:ph type="title"/>
          </p:nvPr>
        </p:nvSpPr>
        <p:spPr/>
        <p:txBody>
          <a:bodyPr/>
          <a:lstStyle/>
          <a:p>
            <a:pPr>
              <a:defRPr/>
            </a:pPr>
            <a:r>
              <a:rPr lang="sv-SE" altLang="en-SE" sz="4000" dirty="0" err="1"/>
              <a:t>Bayes</a:t>
            </a:r>
            <a:r>
              <a:rPr lang="sv-SE" altLang="sv-SE" sz="4000" dirty="0"/>
              <a:t>’</a:t>
            </a:r>
            <a:r>
              <a:rPr lang="sv-SE" altLang="en-SE" sz="4000" dirty="0"/>
              <a:t> </a:t>
            </a:r>
            <a:r>
              <a:rPr lang="sv-SE" altLang="en-SE" sz="4000" dirty="0" err="1"/>
              <a:t>Theorem</a:t>
            </a:r>
            <a:endParaRPr lang="sv-SE" dirty="0">
              <a:ea typeface="+mj-ea"/>
              <a:cs typeface="+mj-cs"/>
            </a:endParaRPr>
          </a:p>
        </p:txBody>
      </p:sp>
      <p:pic>
        <p:nvPicPr>
          <p:cNvPr id="48130" name="Picture 2">
            <a:extLst>
              <a:ext uri="{FF2B5EF4-FFF2-40B4-BE49-F238E27FC236}">
                <a16:creationId xmlns:a16="http://schemas.microsoft.com/office/drawing/2014/main" id="{97177949-ED09-C2F4-D586-213A9FDF2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3014663"/>
            <a:ext cx="4343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Oval 5">
            <a:extLst>
              <a:ext uri="{FF2B5EF4-FFF2-40B4-BE49-F238E27FC236}">
                <a16:creationId xmlns:a16="http://schemas.microsoft.com/office/drawing/2014/main" id="{F6C980EA-E1E3-26D5-022D-6B95BB459012}"/>
              </a:ext>
            </a:extLst>
          </p:cNvPr>
          <p:cNvSpPr>
            <a:spLocks noChangeArrowheads="1"/>
          </p:cNvSpPr>
          <p:nvPr/>
        </p:nvSpPr>
        <p:spPr bwMode="auto">
          <a:xfrm>
            <a:off x="5732463" y="2798763"/>
            <a:ext cx="1044575" cy="9144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48132" name="Oval 6">
            <a:extLst>
              <a:ext uri="{FF2B5EF4-FFF2-40B4-BE49-F238E27FC236}">
                <a16:creationId xmlns:a16="http://schemas.microsoft.com/office/drawing/2014/main" id="{C37C937F-966A-619F-7A7D-C3780259743B}"/>
              </a:ext>
            </a:extLst>
          </p:cNvPr>
          <p:cNvSpPr>
            <a:spLocks noChangeArrowheads="1"/>
          </p:cNvSpPr>
          <p:nvPr/>
        </p:nvSpPr>
        <p:spPr bwMode="auto">
          <a:xfrm>
            <a:off x="2700338" y="3141663"/>
            <a:ext cx="647700" cy="79216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ubrik 1">
            <a:extLst>
              <a:ext uri="{FF2B5EF4-FFF2-40B4-BE49-F238E27FC236}">
                <a16:creationId xmlns:a16="http://schemas.microsoft.com/office/drawing/2014/main" id="{D1D5B887-3232-EBE7-1F6E-7AB36229A21D}"/>
              </a:ext>
            </a:extLst>
          </p:cNvPr>
          <p:cNvSpPr>
            <a:spLocks noGrp="1" noChangeArrowheads="1"/>
          </p:cNvSpPr>
          <p:nvPr>
            <p:ph type="title"/>
          </p:nvPr>
        </p:nvSpPr>
        <p:spPr/>
        <p:txBody>
          <a:bodyPr/>
          <a:lstStyle/>
          <a:p>
            <a:r>
              <a:rPr lang="sv-SE" altLang="en-SE" dirty="0" err="1"/>
              <a:t>Diagnostic</a:t>
            </a:r>
            <a:r>
              <a:rPr lang="sv-SE" altLang="en-SE" dirty="0"/>
              <a:t> </a:t>
            </a:r>
            <a:r>
              <a:rPr lang="sv-SE" altLang="en-SE" dirty="0" err="1"/>
              <a:t>Errors</a:t>
            </a:r>
            <a:endParaRPr lang="sv-SE" altLang="en-SE" dirty="0"/>
          </a:p>
        </p:txBody>
      </p:sp>
      <p:sp>
        <p:nvSpPr>
          <p:cNvPr id="3" name="Platshållare för innehåll 2">
            <a:extLst>
              <a:ext uri="{FF2B5EF4-FFF2-40B4-BE49-F238E27FC236}">
                <a16:creationId xmlns:a16="http://schemas.microsoft.com/office/drawing/2014/main" id="{32FF2140-2C3C-D916-03C8-0701B102B96F}"/>
              </a:ext>
            </a:extLst>
          </p:cNvPr>
          <p:cNvSpPr>
            <a:spLocks noGrp="1"/>
          </p:cNvSpPr>
          <p:nvPr>
            <p:ph sz="half" idx="1"/>
          </p:nvPr>
        </p:nvSpPr>
        <p:spPr/>
        <p:txBody>
          <a:bodyPr/>
          <a:lstStyle/>
          <a:p>
            <a:pPr marL="0" indent="0" algn="ctr">
              <a:buFontTx/>
              <a:buNone/>
              <a:defRPr/>
            </a:pPr>
            <a:r>
              <a:rPr lang="sv-SE" b="1" dirty="0">
                <a:solidFill>
                  <a:srgbClr val="FF7305"/>
                </a:solidFill>
                <a:ea typeface="+mn-ea"/>
              </a:rPr>
              <a:t>System-</a:t>
            </a:r>
            <a:r>
              <a:rPr lang="sv-SE" b="1" dirty="0" err="1">
                <a:solidFill>
                  <a:srgbClr val="FF7305"/>
                </a:solidFill>
                <a:ea typeface="+mn-ea"/>
              </a:rPr>
              <a:t>Related</a:t>
            </a:r>
            <a:r>
              <a:rPr lang="sv-SE" b="1" dirty="0">
                <a:solidFill>
                  <a:srgbClr val="FF7305"/>
                </a:solidFill>
                <a:ea typeface="+mn-ea"/>
              </a:rPr>
              <a:t> </a:t>
            </a:r>
            <a:r>
              <a:rPr lang="sv-SE" b="1" dirty="0" err="1">
                <a:solidFill>
                  <a:srgbClr val="FF7305"/>
                </a:solidFill>
                <a:ea typeface="+mn-ea"/>
              </a:rPr>
              <a:t>Errors</a:t>
            </a:r>
            <a:endParaRPr lang="sv-SE" b="1" dirty="0">
              <a:solidFill>
                <a:srgbClr val="FF7305"/>
              </a:solidFill>
              <a:ea typeface="+mn-ea"/>
            </a:endParaRPr>
          </a:p>
          <a:p>
            <a:pPr>
              <a:defRPr/>
            </a:pPr>
            <a:r>
              <a:rPr lang="sv-SE" dirty="0" err="1">
                <a:ea typeface="+mn-ea"/>
              </a:rPr>
              <a:t>Limited</a:t>
            </a:r>
            <a:r>
              <a:rPr lang="sv-SE" dirty="0">
                <a:ea typeface="+mn-ea"/>
              </a:rPr>
              <a:t> </a:t>
            </a:r>
            <a:r>
              <a:rPr lang="sv-SE" dirty="0" err="1">
                <a:ea typeface="+mn-ea"/>
              </a:rPr>
              <a:t>time</a:t>
            </a:r>
            <a:r>
              <a:rPr lang="sv-SE" dirty="0">
                <a:ea typeface="+mn-ea"/>
              </a:rPr>
              <a:t>/data</a:t>
            </a:r>
          </a:p>
          <a:p>
            <a:pPr>
              <a:defRPr/>
            </a:pPr>
            <a:r>
              <a:rPr lang="sv-SE" dirty="0">
                <a:ea typeface="+mn-ea"/>
              </a:rPr>
              <a:t>Multitasking</a:t>
            </a:r>
          </a:p>
          <a:p>
            <a:pPr>
              <a:defRPr/>
            </a:pPr>
            <a:r>
              <a:rPr lang="sv-SE" dirty="0" err="1">
                <a:ea typeface="+mn-ea"/>
              </a:rPr>
              <a:t>Interruptions</a:t>
            </a:r>
            <a:endParaRPr lang="sv-SE" dirty="0">
              <a:ea typeface="+mn-ea"/>
            </a:endParaRPr>
          </a:p>
          <a:p>
            <a:pPr>
              <a:defRPr/>
            </a:pPr>
            <a:r>
              <a:rPr lang="sv-SE" dirty="0">
                <a:ea typeface="+mn-ea"/>
              </a:rPr>
              <a:t>Equipment </a:t>
            </a:r>
            <a:r>
              <a:rPr lang="sv-SE" dirty="0" err="1">
                <a:ea typeface="+mn-ea"/>
              </a:rPr>
              <a:t>failure</a:t>
            </a:r>
            <a:endParaRPr lang="sv-SE" dirty="0">
              <a:ea typeface="+mn-ea"/>
            </a:endParaRPr>
          </a:p>
          <a:p>
            <a:pPr>
              <a:defRPr/>
            </a:pPr>
            <a:endParaRPr lang="sv-SE" dirty="0">
              <a:ea typeface="+mn-ea"/>
            </a:endParaRPr>
          </a:p>
          <a:p>
            <a:pPr marL="0" indent="0" algn="ctr">
              <a:buFontTx/>
              <a:buNone/>
              <a:defRPr/>
            </a:pPr>
            <a:r>
              <a:rPr lang="sv-SE" b="1" dirty="0">
                <a:solidFill>
                  <a:srgbClr val="FF5B0B"/>
                </a:solidFill>
                <a:ea typeface="+mn-ea"/>
              </a:rPr>
              <a:t>No-</a:t>
            </a:r>
            <a:r>
              <a:rPr lang="sv-SE" b="1" dirty="0" err="1">
                <a:solidFill>
                  <a:srgbClr val="FF5B0B"/>
                </a:solidFill>
                <a:ea typeface="+mn-ea"/>
              </a:rPr>
              <a:t>Fault</a:t>
            </a:r>
            <a:r>
              <a:rPr lang="sv-SE" b="1" dirty="0">
                <a:solidFill>
                  <a:srgbClr val="FF5B0B"/>
                </a:solidFill>
                <a:ea typeface="+mn-ea"/>
              </a:rPr>
              <a:t> </a:t>
            </a:r>
            <a:r>
              <a:rPr lang="sv-SE" b="1" dirty="0" err="1">
                <a:solidFill>
                  <a:srgbClr val="FF5B0B"/>
                </a:solidFill>
                <a:ea typeface="+mn-ea"/>
              </a:rPr>
              <a:t>Errors</a:t>
            </a:r>
            <a:endParaRPr lang="sv-SE" b="1" dirty="0">
              <a:solidFill>
                <a:srgbClr val="FF5B0B"/>
              </a:solidFill>
              <a:ea typeface="+mn-ea"/>
            </a:endParaRPr>
          </a:p>
          <a:p>
            <a:pPr>
              <a:defRPr/>
            </a:pPr>
            <a:r>
              <a:rPr lang="sv-SE" dirty="0" err="1">
                <a:ea typeface="+mn-ea"/>
              </a:rPr>
              <a:t>Uncooperative</a:t>
            </a:r>
            <a:r>
              <a:rPr lang="sv-SE" dirty="0">
                <a:ea typeface="+mn-ea"/>
              </a:rPr>
              <a:t> patient</a:t>
            </a:r>
          </a:p>
        </p:txBody>
      </p:sp>
      <p:sp>
        <p:nvSpPr>
          <p:cNvPr id="145411" name="Platshållare för innehåll 3">
            <a:extLst>
              <a:ext uri="{FF2B5EF4-FFF2-40B4-BE49-F238E27FC236}">
                <a16:creationId xmlns:a16="http://schemas.microsoft.com/office/drawing/2014/main" id="{386DCE72-6DAD-45E2-224F-0135A3ED9337}"/>
              </a:ext>
            </a:extLst>
          </p:cNvPr>
          <p:cNvSpPr>
            <a:spLocks noGrp="1" noChangeArrowheads="1"/>
          </p:cNvSpPr>
          <p:nvPr>
            <p:ph sz="half" idx="2"/>
          </p:nvPr>
        </p:nvSpPr>
        <p:spPr>
          <a:xfrm>
            <a:off x="4648200" y="1981200"/>
            <a:ext cx="3810000" cy="584200"/>
          </a:xfrm>
        </p:spPr>
        <p:txBody>
          <a:bodyPr/>
          <a:lstStyle/>
          <a:p>
            <a:pPr marL="0" indent="0" algn="ctr">
              <a:buFontTx/>
              <a:buNone/>
              <a:defRPr/>
            </a:pPr>
            <a:r>
              <a:rPr lang="sv-SE" b="1" dirty="0" err="1">
                <a:solidFill>
                  <a:srgbClr val="FF5B0B"/>
                </a:solidFill>
                <a:ea typeface="+mn-ea"/>
              </a:rPr>
              <a:t>Cognitive</a:t>
            </a:r>
            <a:r>
              <a:rPr lang="sv-SE" b="1" dirty="0">
                <a:solidFill>
                  <a:srgbClr val="FF5B0B"/>
                </a:solidFill>
                <a:ea typeface="+mn-ea"/>
              </a:rPr>
              <a:t> </a:t>
            </a:r>
            <a:r>
              <a:rPr lang="sv-SE" b="1" dirty="0" err="1">
                <a:solidFill>
                  <a:srgbClr val="FF5B0B"/>
                </a:solidFill>
                <a:ea typeface="+mn-ea"/>
              </a:rPr>
              <a:t>Errors</a:t>
            </a:r>
            <a:endParaRPr lang="sv-SE" b="1" dirty="0">
              <a:solidFill>
                <a:srgbClr val="FF5B0B"/>
              </a:solidFill>
              <a:ea typeface="+mn-ea"/>
            </a:endParaRPr>
          </a:p>
        </p:txBody>
      </p:sp>
      <p:pic>
        <p:nvPicPr>
          <p:cNvPr id="145412" name="Bildobjekt 5" descr="Screen Shot 2018-08-12 at 11.49.04.png">
            <a:extLst>
              <a:ext uri="{FF2B5EF4-FFF2-40B4-BE49-F238E27FC236}">
                <a16:creationId xmlns:a16="http://schemas.microsoft.com/office/drawing/2014/main" id="{B0ACA353-55F2-3681-A4FE-4C4D63319418}"/>
              </a:ext>
            </a:extLst>
          </p:cNvPr>
          <p:cNvPicPr>
            <a:picLocks noChangeAspect="1"/>
          </p:cNvPicPr>
          <p:nvPr/>
        </p:nvPicPr>
        <p:blipFill>
          <a:blip r:embed="rId3">
            <a:extLst>
              <a:ext uri="{28A0092B-C50C-407E-A947-70E740481C1C}">
                <a14:useLocalDpi xmlns:a14="http://schemas.microsoft.com/office/drawing/2010/main" val="0"/>
              </a:ext>
            </a:extLst>
          </a:blip>
          <a:srcRect l="2284" r="2846"/>
          <a:stretch>
            <a:fillRect/>
          </a:stretch>
        </p:blipFill>
        <p:spPr bwMode="auto">
          <a:xfrm>
            <a:off x="4522788" y="2827338"/>
            <a:ext cx="414655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05A9-6B0F-8F48-829D-D415D2B8767A}"/>
              </a:ext>
            </a:extLst>
          </p:cNvPr>
          <p:cNvSpPr>
            <a:spLocks noGrp="1"/>
          </p:cNvSpPr>
          <p:nvPr>
            <p:ph type="title"/>
          </p:nvPr>
        </p:nvSpPr>
        <p:spPr/>
        <p:txBody>
          <a:bodyPr/>
          <a:lstStyle/>
          <a:p>
            <a:r>
              <a:rPr lang="en-SE" dirty="0"/>
              <a:t>Pre-Test Probability</a:t>
            </a:r>
          </a:p>
        </p:txBody>
      </p:sp>
      <p:pic>
        <p:nvPicPr>
          <p:cNvPr id="6" name="Picture 5">
            <a:extLst>
              <a:ext uri="{FF2B5EF4-FFF2-40B4-BE49-F238E27FC236}">
                <a16:creationId xmlns:a16="http://schemas.microsoft.com/office/drawing/2014/main" id="{03C782F7-757E-0744-BDF3-0CC1EB2FF3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360" t="32346" r="13661" b="41975"/>
          <a:stretch/>
        </p:blipFill>
        <p:spPr>
          <a:xfrm>
            <a:off x="179590" y="2463800"/>
            <a:ext cx="5601353" cy="2827868"/>
          </a:xfrm>
          <a:prstGeom prst="rect">
            <a:avLst/>
          </a:prstGeom>
        </p:spPr>
      </p:pic>
      <p:pic>
        <p:nvPicPr>
          <p:cNvPr id="8" name="Picture 7" descr="Text&#10;&#10;Description automatically generated">
            <a:extLst>
              <a:ext uri="{FF2B5EF4-FFF2-40B4-BE49-F238E27FC236}">
                <a16:creationId xmlns:a16="http://schemas.microsoft.com/office/drawing/2014/main" id="{64F87E40-700A-5545-A768-C95DFC3140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4144" y="2890709"/>
            <a:ext cx="2980266" cy="1974049"/>
          </a:xfrm>
          <a:prstGeom prst="rect">
            <a:avLst/>
          </a:prstGeom>
        </p:spPr>
      </p:pic>
    </p:spTree>
    <p:extLst>
      <p:ext uri="{BB962C8B-B14F-4D97-AF65-F5344CB8AC3E}">
        <p14:creationId xmlns:p14="http://schemas.microsoft.com/office/powerpoint/2010/main" val="32948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81F7435-0189-C8AC-6C56-96183BEE20BC}"/>
              </a:ext>
            </a:extLst>
          </p:cNvPr>
          <p:cNvSpPr>
            <a:spLocks noGrp="1" noChangeArrowheads="1"/>
          </p:cNvSpPr>
          <p:nvPr>
            <p:ph type="title"/>
          </p:nvPr>
        </p:nvSpPr>
        <p:spPr/>
        <p:txBody>
          <a:bodyPr/>
          <a:lstStyle/>
          <a:p>
            <a:r>
              <a:rPr lang="en-US" altLang="en-SE" dirty="0"/>
              <a:t>MAPLES</a:t>
            </a:r>
          </a:p>
        </p:txBody>
      </p:sp>
      <p:sp>
        <p:nvSpPr>
          <p:cNvPr id="58370" name="Rectangle 3">
            <a:extLst>
              <a:ext uri="{FF2B5EF4-FFF2-40B4-BE49-F238E27FC236}">
                <a16:creationId xmlns:a16="http://schemas.microsoft.com/office/drawing/2014/main" id="{5D4B774C-AC5E-A072-AA95-6DC05B02F9CF}"/>
              </a:ext>
            </a:extLst>
          </p:cNvPr>
          <p:cNvSpPr>
            <a:spLocks noGrp="1" noChangeArrowheads="1"/>
          </p:cNvSpPr>
          <p:nvPr>
            <p:ph type="body" sz="half" idx="1"/>
          </p:nvPr>
        </p:nvSpPr>
        <p:spPr>
          <a:xfrm>
            <a:off x="611188" y="1981200"/>
            <a:ext cx="3744912" cy="3032125"/>
          </a:xfrm>
        </p:spPr>
        <p:txBody>
          <a:bodyPr/>
          <a:lstStyle/>
          <a:p>
            <a:pPr marL="0" indent="0">
              <a:buFontTx/>
              <a:buNone/>
            </a:pPr>
            <a:endParaRPr lang="en-US" altLang="en-SE"/>
          </a:p>
        </p:txBody>
      </p:sp>
      <p:sp>
        <p:nvSpPr>
          <p:cNvPr id="411652" name="Rectangle 4">
            <a:extLst>
              <a:ext uri="{FF2B5EF4-FFF2-40B4-BE49-F238E27FC236}">
                <a16:creationId xmlns:a16="http://schemas.microsoft.com/office/drawing/2014/main" id="{519D5AA3-3107-0212-264A-947608E3F0CB}"/>
              </a:ext>
            </a:extLst>
          </p:cNvPr>
          <p:cNvSpPr>
            <a:spLocks noGrp="1" noChangeArrowheads="1"/>
          </p:cNvSpPr>
          <p:nvPr>
            <p:ph type="body" sz="half" idx="2"/>
          </p:nvPr>
        </p:nvSpPr>
        <p:spPr>
          <a:xfrm>
            <a:off x="5511800" y="1981200"/>
            <a:ext cx="3524250" cy="4114800"/>
          </a:xfrm>
        </p:spPr>
        <p:txBody>
          <a:bodyPr/>
          <a:lstStyle/>
          <a:p>
            <a:pPr>
              <a:buFont typeface="Wingdings" pitchFamily="2" charset="2"/>
              <a:buChar char="q"/>
              <a:defRPr/>
            </a:pPr>
            <a:r>
              <a:rPr lang="en-US" dirty="0">
                <a:solidFill>
                  <a:srgbClr val="FF6600"/>
                </a:solidFill>
                <a:ea typeface="+mn-ea"/>
                <a:cs typeface="+mn-cs"/>
              </a:rPr>
              <a:t>M</a:t>
            </a:r>
            <a:r>
              <a:rPr lang="en-US" dirty="0">
                <a:ea typeface="+mn-ea"/>
                <a:cs typeface="+mn-cs"/>
              </a:rPr>
              <a:t>edications</a:t>
            </a:r>
          </a:p>
          <a:p>
            <a:pPr>
              <a:buFont typeface="Wingdings" pitchFamily="2" charset="2"/>
              <a:buChar char="q"/>
              <a:defRPr/>
            </a:pPr>
            <a:r>
              <a:rPr lang="en-US" dirty="0">
                <a:solidFill>
                  <a:srgbClr val="FF6600"/>
                </a:solidFill>
                <a:ea typeface="+mn-ea"/>
                <a:cs typeface="+mn-cs"/>
              </a:rPr>
              <a:t>A</a:t>
            </a:r>
            <a:r>
              <a:rPr lang="en-US" dirty="0">
                <a:ea typeface="+mn-ea"/>
                <a:cs typeface="+mn-cs"/>
              </a:rPr>
              <a:t>llergies</a:t>
            </a:r>
          </a:p>
          <a:p>
            <a:pPr>
              <a:buFont typeface="Wingdings" pitchFamily="2" charset="2"/>
              <a:buChar char="q"/>
              <a:defRPr/>
            </a:pPr>
            <a:r>
              <a:rPr lang="en-US" dirty="0">
                <a:solidFill>
                  <a:srgbClr val="FF6600"/>
                </a:solidFill>
                <a:ea typeface="+mn-ea"/>
                <a:cs typeface="+mn-cs"/>
              </a:rPr>
              <a:t>P</a:t>
            </a:r>
            <a:r>
              <a:rPr lang="en-US" dirty="0">
                <a:ea typeface="+mn-ea"/>
                <a:cs typeface="+mn-cs"/>
              </a:rPr>
              <a:t>ast medical history</a:t>
            </a:r>
          </a:p>
          <a:p>
            <a:pPr>
              <a:buFont typeface="Wingdings" pitchFamily="2" charset="2"/>
              <a:buChar char="q"/>
              <a:defRPr/>
            </a:pPr>
            <a:r>
              <a:rPr lang="en-US" dirty="0">
                <a:solidFill>
                  <a:srgbClr val="FF6600"/>
                </a:solidFill>
                <a:ea typeface="+mn-ea"/>
                <a:cs typeface="+mn-cs"/>
              </a:rPr>
              <a:t>L</a:t>
            </a:r>
            <a:r>
              <a:rPr lang="en-US" dirty="0">
                <a:ea typeface="+mn-ea"/>
                <a:cs typeface="+mn-cs"/>
              </a:rPr>
              <a:t>ife circumstances</a:t>
            </a:r>
          </a:p>
          <a:p>
            <a:pPr>
              <a:buFont typeface="Wingdings" pitchFamily="2" charset="2"/>
              <a:buChar char="q"/>
              <a:defRPr/>
            </a:pPr>
            <a:r>
              <a:rPr lang="en-US" dirty="0">
                <a:solidFill>
                  <a:srgbClr val="FF6600"/>
                </a:solidFill>
                <a:ea typeface="+mn-ea"/>
                <a:cs typeface="+mn-cs"/>
              </a:rPr>
              <a:t>E</a:t>
            </a:r>
            <a:r>
              <a:rPr lang="en-US" dirty="0">
                <a:ea typeface="+mn-ea"/>
                <a:cs typeface="+mn-cs"/>
              </a:rPr>
              <a:t>thanol</a:t>
            </a:r>
          </a:p>
          <a:p>
            <a:pPr>
              <a:buFont typeface="Wingdings" pitchFamily="2" charset="2"/>
              <a:buChar char="q"/>
              <a:defRPr/>
            </a:pPr>
            <a:r>
              <a:rPr lang="en-US" dirty="0">
                <a:solidFill>
                  <a:srgbClr val="FF6600"/>
                </a:solidFill>
                <a:ea typeface="+mn-ea"/>
                <a:cs typeface="+mn-cs"/>
              </a:rPr>
              <a:t>S</a:t>
            </a:r>
            <a:r>
              <a:rPr lang="en-US" dirty="0">
                <a:ea typeface="+mn-ea"/>
                <a:cs typeface="+mn-cs"/>
              </a:rPr>
              <a:t>moking</a:t>
            </a:r>
          </a:p>
          <a:p>
            <a:pPr>
              <a:defRPr/>
            </a:pPr>
            <a:endParaRPr lang="en-US" dirty="0">
              <a:ea typeface="+mn-ea"/>
              <a:cs typeface="+mn-cs"/>
            </a:endParaRPr>
          </a:p>
        </p:txBody>
      </p:sp>
      <p:pic>
        <p:nvPicPr>
          <p:cNvPr id="58372" name="Bildobjekt 1" descr="maple-leaves.jpg">
            <a:extLst>
              <a:ext uri="{FF2B5EF4-FFF2-40B4-BE49-F238E27FC236}">
                <a16:creationId xmlns:a16="http://schemas.microsoft.com/office/drawing/2014/main" id="{57A5492B-3AB7-5027-3505-4FC24D5E34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85975"/>
            <a:ext cx="507841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3">
            <a:extLst>
              <a:ext uri="{FF2B5EF4-FFF2-40B4-BE49-F238E27FC236}">
                <a16:creationId xmlns:a16="http://schemas.microsoft.com/office/drawing/2014/main" id="{5BE31DE6-5D23-82C1-C326-BE3D19C52FF2}"/>
              </a:ext>
            </a:extLst>
          </p:cNvPr>
          <p:cNvSpPr>
            <a:spLocks noGrp="1" noChangeArrowheads="1"/>
          </p:cNvSpPr>
          <p:nvPr>
            <p:ph type="title"/>
          </p:nvPr>
        </p:nvSpPr>
        <p:spPr/>
        <p:txBody>
          <a:bodyPr/>
          <a:lstStyle/>
          <a:p>
            <a:pPr>
              <a:defRPr/>
            </a:pPr>
            <a:r>
              <a:rPr lang="sv-SE" altLang="en-SE" sz="4000" dirty="0" err="1"/>
              <a:t>Bayes</a:t>
            </a:r>
            <a:r>
              <a:rPr lang="sv-SE" altLang="sv-SE" sz="4000" dirty="0"/>
              <a:t>’</a:t>
            </a:r>
            <a:r>
              <a:rPr lang="sv-SE" altLang="en-SE" sz="4000" dirty="0"/>
              <a:t> </a:t>
            </a:r>
            <a:r>
              <a:rPr lang="sv-SE" altLang="en-SE" sz="4000" dirty="0" err="1"/>
              <a:t>Theorem</a:t>
            </a:r>
            <a:endParaRPr lang="sv-SE" dirty="0">
              <a:ea typeface="+mj-ea"/>
              <a:cs typeface="+mj-cs"/>
            </a:endParaRPr>
          </a:p>
        </p:txBody>
      </p:sp>
      <p:pic>
        <p:nvPicPr>
          <p:cNvPr id="50178" name="Picture 2">
            <a:extLst>
              <a:ext uri="{FF2B5EF4-FFF2-40B4-BE49-F238E27FC236}">
                <a16:creationId xmlns:a16="http://schemas.microsoft.com/office/drawing/2014/main" id="{964F80BD-5398-72F8-EF53-B879182BE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3014663"/>
            <a:ext cx="4343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Oval 5">
            <a:extLst>
              <a:ext uri="{FF2B5EF4-FFF2-40B4-BE49-F238E27FC236}">
                <a16:creationId xmlns:a16="http://schemas.microsoft.com/office/drawing/2014/main" id="{0B63B517-2345-284E-5D8B-071E8F2A25B4}"/>
              </a:ext>
            </a:extLst>
          </p:cNvPr>
          <p:cNvSpPr>
            <a:spLocks noChangeArrowheads="1"/>
          </p:cNvSpPr>
          <p:nvPr/>
        </p:nvSpPr>
        <p:spPr bwMode="auto">
          <a:xfrm rot="-2087155">
            <a:off x="4422775" y="2586038"/>
            <a:ext cx="1439863" cy="194786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50180" name="Oval 6">
            <a:extLst>
              <a:ext uri="{FF2B5EF4-FFF2-40B4-BE49-F238E27FC236}">
                <a16:creationId xmlns:a16="http://schemas.microsoft.com/office/drawing/2014/main" id="{62101118-4478-099C-B5A5-E96122B30635}"/>
              </a:ext>
            </a:extLst>
          </p:cNvPr>
          <p:cNvSpPr>
            <a:spLocks noChangeArrowheads="1"/>
          </p:cNvSpPr>
          <p:nvPr/>
        </p:nvSpPr>
        <p:spPr bwMode="auto">
          <a:xfrm>
            <a:off x="3132138" y="3141663"/>
            <a:ext cx="647700" cy="79216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Bildobjekt 1">
            <a:extLst>
              <a:ext uri="{FF2B5EF4-FFF2-40B4-BE49-F238E27FC236}">
                <a16:creationId xmlns:a16="http://schemas.microsoft.com/office/drawing/2014/main" id="{C016AA9D-0CF1-1A18-3B65-3918B5F4C6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7439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Bildobjekt 3" descr="Screen Shot 2017-06-14 at 10.25.03.png">
            <a:extLst>
              <a:ext uri="{FF2B5EF4-FFF2-40B4-BE49-F238E27FC236}">
                <a16:creationId xmlns:a16="http://schemas.microsoft.com/office/drawing/2014/main" id="{515E233B-05D4-4400-7643-B019625CE422}"/>
              </a:ext>
            </a:extLst>
          </p:cNvPr>
          <p:cNvPicPr>
            <a:picLocks noChangeAspect="1"/>
          </p:cNvPicPr>
          <p:nvPr/>
        </p:nvPicPr>
        <p:blipFill>
          <a:blip r:embed="rId4">
            <a:extLst>
              <a:ext uri="{28A0092B-C50C-407E-A947-70E740481C1C}">
                <a14:useLocalDpi xmlns:a14="http://schemas.microsoft.com/office/drawing/2010/main" val="0"/>
              </a:ext>
            </a:extLst>
          </a:blip>
          <a:srcRect l="3703" t="23851" r="7037" b="32593"/>
          <a:stretch>
            <a:fillRect/>
          </a:stretch>
        </p:blipFill>
        <p:spPr bwMode="auto">
          <a:xfrm>
            <a:off x="250825" y="3213100"/>
            <a:ext cx="86423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ruta 4">
            <a:extLst>
              <a:ext uri="{FF2B5EF4-FFF2-40B4-BE49-F238E27FC236}">
                <a16:creationId xmlns:a16="http://schemas.microsoft.com/office/drawing/2014/main" id="{2C452A7D-79F3-21AF-E1EA-1C33DC86DED7}"/>
              </a:ext>
            </a:extLst>
          </p:cNvPr>
          <p:cNvSpPr txBox="1">
            <a:spLocks noChangeArrowheads="1"/>
          </p:cNvSpPr>
          <p:nvPr/>
        </p:nvSpPr>
        <p:spPr bwMode="auto">
          <a:xfrm>
            <a:off x="6948488" y="4365625"/>
            <a:ext cx="190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000"/>
              <a:t>JAMA 2002;287 </a:t>
            </a:r>
          </a:p>
        </p:txBody>
      </p:sp>
      <p:sp>
        <p:nvSpPr>
          <p:cNvPr id="43012" name="textruta 5">
            <a:extLst>
              <a:ext uri="{FF2B5EF4-FFF2-40B4-BE49-F238E27FC236}">
                <a16:creationId xmlns:a16="http://schemas.microsoft.com/office/drawing/2014/main" id="{A4BE113C-64A1-8478-8DF7-99C11D4C261D}"/>
              </a:ext>
            </a:extLst>
          </p:cNvPr>
          <p:cNvSpPr txBox="1">
            <a:spLocks noChangeArrowheads="1"/>
          </p:cNvSpPr>
          <p:nvPr/>
        </p:nvSpPr>
        <p:spPr bwMode="auto">
          <a:xfrm>
            <a:off x="7019925" y="836613"/>
            <a:ext cx="190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000"/>
              <a:t>JAMA 2003;290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Bildobjekt 1">
            <a:extLst>
              <a:ext uri="{FF2B5EF4-FFF2-40B4-BE49-F238E27FC236}">
                <a16:creationId xmlns:a16="http://schemas.microsoft.com/office/drawing/2014/main" id="{D9455C86-64D4-2763-B178-3A99F048B3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4613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Bildobjekt 3">
            <a:extLst>
              <a:ext uri="{FF2B5EF4-FFF2-40B4-BE49-F238E27FC236}">
                <a16:creationId xmlns:a16="http://schemas.microsoft.com/office/drawing/2014/main" id="{5E0BD9C1-D7CB-EFC3-0C79-843C9F9CA6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824547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7" name="Rectangle 3">
            <a:extLst>
              <a:ext uri="{FF2B5EF4-FFF2-40B4-BE49-F238E27FC236}">
                <a16:creationId xmlns:a16="http://schemas.microsoft.com/office/drawing/2014/main" id="{BDE90363-37EC-2068-0074-33AAC4FDC409}"/>
              </a:ext>
            </a:extLst>
          </p:cNvPr>
          <p:cNvSpPr>
            <a:spLocks noGrp="1" noChangeArrowheads="1"/>
          </p:cNvSpPr>
          <p:nvPr>
            <p:ph type="title"/>
          </p:nvPr>
        </p:nvSpPr>
        <p:spPr/>
        <p:txBody>
          <a:bodyPr/>
          <a:lstStyle/>
          <a:p>
            <a:pPr>
              <a:defRPr/>
            </a:pPr>
            <a:r>
              <a:rPr lang="sv-SE" sz="4000" dirty="0" err="1">
                <a:cs typeface="+mj-cs"/>
              </a:rPr>
              <a:t>Likelihood</a:t>
            </a:r>
            <a:r>
              <a:rPr lang="sv-SE" sz="4000" dirty="0">
                <a:cs typeface="+mj-cs"/>
              </a:rPr>
              <a:t> </a:t>
            </a:r>
            <a:r>
              <a:rPr lang="sv-SE" sz="4000" dirty="0" err="1">
                <a:cs typeface="+mj-cs"/>
              </a:rPr>
              <a:t>Ratios</a:t>
            </a:r>
            <a:endParaRPr lang="sv-SE" dirty="0">
              <a:cs typeface="+mj-cs"/>
            </a:endParaRPr>
          </a:p>
        </p:txBody>
      </p:sp>
      <p:sp>
        <p:nvSpPr>
          <p:cNvPr id="46084" name="Oval 4">
            <a:extLst>
              <a:ext uri="{FF2B5EF4-FFF2-40B4-BE49-F238E27FC236}">
                <a16:creationId xmlns:a16="http://schemas.microsoft.com/office/drawing/2014/main" id="{BD00D65E-E3D6-B44B-7396-6E1E7DCF59F5}"/>
              </a:ext>
            </a:extLst>
          </p:cNvPr>
          <p:cNvSpPr>
            <a:spLocks noChangeArrowheads="1"/>
          </p:cNvSpPr>
          <p:nvPr/>
        </p:nvSpPr>
        <p:spPr bwMode="auto">
          <a:xfrm>
            <a:off x="3995936" y="3284984"/>
            <a:ext cx="863600" cy="100806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2" name="TextBox 1">
            <a:extLst>
              <a:ext uri="{FF2B5EF4-FFF2-40B4-BE49-F238E27FC236}">
                <a16:creationId xmlns:a16="http://schemas.microsoft.com/office/drawing/2014/main" id="{DB6B2B0A-29EF-5F3E-B27C-672892F6326A}"/>
              </a:ext>
            </a:extLst>
          </p:cNvPr>
          <p:cNvSpPr txBox="1"/>
          <p:nvPr/>
        </p:nvSpPr>
        <p:spPr>
          <a:xfrm>
            <a:off x="628132" y="3429000"/>
            <a:ext cx="7887737" cy="707886"/>
          </a:xfrm>
          <a:prstGeom prst="rect">
            <a:avLst/>
          </a:prstGeom>
          <a:noFill/>
        </p:spPr>
        <p:txBody>
          <a:bodyPr wrap="none" rtlCol="0">
            <a:spAutoFit/>
          </a:bodyPr>
          <a:lstStyle/>
          <a:p>
            <a:pPr algn="ctr"/>
            <a:r>
              <a:rPr lang="en-SE" sz="4000" i="1" dirty="0"/>
              <a:t>Pre-Test Odds x LR = Post-Test Odds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2E05C1-9813-2EC2-4EBF-269D86B32E25}"/>
            </a:ext>
          </a:extLst>
        </p:cNvPr>
        <p:cNvGrpSpPr/>
        <p:nvPr/>
      </p:nvGrpSpPr>
      <p:grpSpPr>
        <a:xfrm>
          <a:off x="0" y="0"/>
          <a:ext cx="0" cy="0"/>
          <a:chOff x="0" y="0"/>
          <a:chExt cx="0" cy="0"/>
        </a:xfrm>
      </p:grpSpPr>
      <p:pic>
        <p:nvPicPr>
          <p:cNvPr id="46081" name="Bildobjekt 2" descr="Screen Shot 2018-05-06 at 17.59.47.png">
            <a:extLst>
              <a:ext uri="{FF2B5EF4-FFF2-40B4-BE49-F238E27FC236}">
                <a16:creationId xmlns:a16="http://schemas.microsoft.com/office/drawing/2014/main" id="{F9EFFBD5-A5BC-46D1-035B-96910ABD17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4819650"/>
            <a:ext cx="686911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7" name="Rectangle 3">
            <a:extLst>
              <a:ext uri="{FF2B5EF4-FFF2-40B4-BE49-F238E27FC236}">
                <a16:creationId xmlns:a16="http://schemas.microsoft.com/office/drawing/2014/main" id="{157D6D05-9899-F945-B8D3-006C4790441D}"/>
              </a:ext>
            </a:extLst>
          </p:cNvPr>
          <p:cNvSpPr>
            <a:spLocks noGrp="1" noChangeArrowheads="1"/>
          </p:cNvSpPr>
          <p:nvPr>
            <p:ph type="title"/>
          </p:nvPr>
        </p:nvSpPr>
        <p:spPr/>
        <p:txBody>
          <a:bodyPr/>
          <a:lstStyle/>
          <a:p>
            <a:pPr>
              <a:defRPr/>
            </a:pPr>
            <a:r>
              <a:rPr lang="sv-SE" sz="4000" dirty="0" err="1">
                <a:cs typeface="+mj-cs"/>
              </a:rPr>
              <a:t>Likelihood</a:t>
            </a:r>
            <a:r>
              <a:rPr lang="sv-SE" sz="4000" dirty="0">
                <a:cs typeface="+mj-cs"/>
              </a:rPr>
              <a:t> </a:t>
            </a:r>
            <a:r>
              <a:rPr lang="sv-SE" sz="4000" dirty="0" err="1">
                <a:cs typeface="+mj-cs"/>
              </a:rPr>
              <a:t>Ratios</a:t>
            </a:r>
            <a:endParaRPr lang="sv-SE" dirty="0">
              <a:cs typeface="+mj-cs"/>
            </a:endParaRPr>
          </a:p>
        </p:txBody>
      </p:sp>
      <p:sp>
        <p:nvSpPr>
          <p:cNvPr id="46083" name="Rectangle 5">
            <a:extLst>
              <a:ext uri="{FF2B5EF4-FFF2-40B4-BE49-F238E27FC236}">
                <a16:creationId xmlns:a16="http://schemas.microsoft.com/office/drawing/2014/main" id="{D3CE5FAE-F065-68B2-CAFA-526D3CA811F1}"/>
              </a:ext>
            </a:extLst>
          </p:cNvPr>
          <p:cNvSpPr>
            <a:spLocks noChangeArrowheads="1"/>
          </p:cNvSpPr>
          <p:nvPr/>
        </p:nvSpPr>
        <p:spPr bwMode="auto">
          <a:xfrm>
            <a:off x="1990725" y="3200400"/>
            <a:ext cx="4767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lgn="ctr">
              <a:buFontTx/>
              <a:buNone/>
            </a:pPr>
            <a:r>
              <a:rPr lang="sv-SE" altLang="en-SE"/>
              <a:t> Ideal for Bayesian thinking</a:t>
            </a:r>
            <a:endParaRPr lang="en-US" altLang="en-SE"/>
          </a:p>
        </p:txBody>
      </p:sp>
      <p:sp>
        <p:nvSpPr>
          <p:cNvPr id="46084" name="Oval 4">
            <a:extLst>
              <a:ext uri="{FF2B5EF4-FFF2-40B4-BE49-F238E27FC236}">
                <a16:creationId xmlns:a16="http://schemas.microsoft.com/office/drawing/2014/main" id="{306582A2-5B99-EB20-3AC7-AF8B98F82E3F}"/>
              </a:ext>
            </a:extLst>
          </p:cNvPr>
          <p:cNvSpPr>
            <a:spLocks noChangeArrowheads="1"/>
          </p:cNvSpPr>
          <p:nvPr/>
        </p:nvSpPr>
        <p:spPr bwMode="auto">
          <a:xfrm>
            <a:off x="4572000" y="4797425"/>
            <a:ext cx="863600" cy="100806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Tree>
    <p:extLst>
      <p:ext uri="{BB962C8B-B14F-4D97-AF65-F5344CB8AC3E}">
        <p14:creationId xmlns:p14="http://schemas.microsoft.com/office/powerpoint/2010/main" val="1091364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C5B07665-3E51-E0F7-BDD3-2830161C3E23}"/>
              </a:ext>
            </a:extLst>
          </p:cNvPr>
          <p:cNvSpPr>
            <a:spLocks noGrp="1" noChangeArrowheads="1"/>
          </p:cNvSpPr>
          <p:nvPr>
            <p:ph type="title"/>
          </p:nvPr>
        </p:nvSpPr>
        <p:spPr/>
        <p:txBody>
          <a:bodyPr/>
          <a:lstStyle/>
          <a:p>
            <a:r>
              <a:rPr lang="en-US" altLang="en-SE" dirty="0"/>
              <a:t>Chest Pain</a:t>
            </a:r>
          </a:p>
        </p:txBody>
      </p:sp>
      <p:sp>
        <p:nvSpPr>
          <p:cNvPr id="68610" name="Rectangle 4">
            <a:extLst>
              <a:ext uri="{FF2B5EF4-FFF2-40B4-BE49-F238E27FC236}">
                <a16:creationId xmlns:a16="http://schemas.microsoft.com/office/drawing/2014/main" id="{89C51836-10A5-F037-64B2-546F738FCA41}"/>
              </a:ext>
            </a:extLst>
          </p:cNvPr>
          <p:cNvSpPr>
            <a:spLocks noGrp="1" noChangeArrowheads="1"/>
          </p:cNvSpPr>
          <p:nvPr>
            <p:ph type="body" sz="half" idx="2"/>
          </p:nvPr>
        </p:nvSpPr>
        <p:spPr>
          <a:xfrm>
            <a:off x="5292080" y="1981200"/>
            <a:ext cx="3601095" cy="4114800"/>
          </a:xfrm>
        </p:spPr>
        <p:txBody>
          <a:bodyPr/>
          <a:lstStyle/>
          <a:p>
            <a:pPr>
              <a:buFont typeface="Wingdings" pitchFamily="2" charset="2"/>
              <a:buChar char="q"/>
            </a:pPr>
            <a:r>
              <a:rPr lang="en-US" altLang="en-SE" dirty="0"/>
              <a:t>Vitals</a:t>
            </a:r>
          </a:p>
          <a:p>
            <a:pPr>
              <a:buFont typeface="Wingdings" pitchFamily="2" charset="2"/>
              <a:buChar char="q"/>
            </a:pPr>
            <a:r>
              <a:rPr lang="en-US" altLang="en-SE" dirty="0"/>
              <a:t>Heart</a:t>
            </a:r>
          </a:p>
          <a:p>
            <a:pPr>
              <a:buFont typeface="Wingdings" pitchFamily="2" charset="2"/>
              <a:buChar char="q"/>
            </a:pPr>
            <a:r>
              <a:rPr lang="en-US" altLang="en-SE" dirty="0"/>
              <a:t>Lungs</a:t>
            </a:r>
          </a:p>
          <a:p>
            <a:pPr>
              <a:buFont typeface="Wingdings" pitchFamily="2" charset="2"/>
              <a:buChar char="q"/>
            </a:pPr>
            <a:r>
              <a:rPr lang="en-US" altLang="en-SE" dirty="0"/>
              <a:t>Upper abdomen</a:t>
            </a:r>
          </a:p>
          <a:p>
            <a:pPr>
              <a:buFont typeface="Wingdings" pitchFamily="2" charset="2"/>
              <a:buChar char="q"/>
            </a:pPr>
            <a:r>
              <a:rPr lang="en-US" altLang="en-SE" dirty="0"/>
              <a:t>Legs</a:t>
            </a:r>
          </a:p>
          <a:p>
            <a:pPr>
              <a:buFont typeface="Wingdings" pitchFamily="2" charset="2"/>
              <a:buChar char="q"/>
            </a:pPr>
            <a:endParaRPr lang="en-US" altLang="en-SE" dirty="0"/>
          </a:p>
          <a:p>
            <a:pPr>
              <a:buFont typeface="Wingdings" pitchFamily="2" charset="2"/>
              <a:buChar char="q"/>
            </a:pPr>
            <a:r>
              <a:rPr lang="en-US" altLang="en-SE" dirty="0"/>
              <a:t>CRP</a:t>
            </a:r>
          </a:p>
          <a:p>
            <a:pPr>
              <a:buFont typeface="Wingdings" pitchFamily="2" charset="2"/>
              <a:buChar char="q"/>
            </a:pPr>
            <a:r>
              <a:rPr lang="en-US" altLang="en-SE" dirty="0"/>
              <a:t>EKG</a:t>
            </a:r>
          </a:p>
        </p:txBody>
      </p:sp>
      <p:sp>
        <p:nvSpPr>
          <p:cNvPr id="68611" name="Platshållare för innehåll 1">
            <a:extLst>
              <a:ext uri="{FF2B5EF4-FFF2-40B4-BE49-F238E27FC236}">
                <a16:creationId xmlns:a16="http://schemas.microsoft.com/office/drawing/2014/main" id="{4AEDD763-7AF9-C27A-F399-D8DCA430C2B5}"/>
              </a:ext>
            </a:extLst>
          </p:cNvPr>
          <p:cNvSpPr>
            <a:spLocks noGrp="1" noChangeArrowheads="1"/>
          </p:cNvSpPr>
          <p:nvPr>
            <p:ph sz="half" idx="1"/>
          </p:nvPr>
        </p:nvSpPr>
        <p:spPr>
          <a:xfrm>
            <a:off x="395288" y="1981200"/>
            <a:ext cx="4608760" cy="4114800"/>
          </a:xfrm>
        </p:spPr>
        <p:txBody>
          <a:bodyPr/>
          <a:lstStyle/>
          <a:p>
            <a:pPr>
              <a:buFont typeface="Wingdings" pitchFamily="2" charset="2"/>
              <a:buChar char="q"/>
            </a:pPr>
            <a:r>
              <a:rPr lang="en-US" altLang="en-SE" dirty="0">
                <a:solidFill>
                  <a:srgbClr val="FF6600"/>
                </a:solidFill>
              </a:rPr>
              <a:t>O</a:t>
            </a:r>
            <a:r>
              <a:rPr lang="en-US" altLang="en-SE" dirty="0"/>
              <a:t>nset</a:t>
            </a:r>
          </a:p>
          <a:p>
            <a:pPr>
              <a:buFont typeface="Wingdings" pitchFamily="2" charset="2"/>
              <a:buChar char="q"/>
            </a:pPr>
            <a:r>
              <a:rPr lang="en-US" altLang="en-SE" dirty="0">
                <a:solidFill>
                  <a:srgbClr val="FF6600"/>
                </a:solidFill>
              </a:rPr>
              <a:t>P</a:t>
            </a:r>
            <a:r>
              <a:rPr lang="en-US" altLang="en-SE" dirty="0"/>
              <a:t>osition</a:t>
            </a:r>
          </a:p>
          <a:p>
            <a:pPr>
              <a:buFont typeface="Wingdings" pitchFamily="2" charset="2"/>
              <a:buChar char="q"/>
            </a:pPr>
            <a:r>
              <a:rPr lang="en-US" altLang="en-SE" dirty="0">
                <a:solidFill>
                  <a:srgbClr val="FF6600"/>
                </a:solidFill>
              </a:rPr>
              <a:t>Q</a:t>
            </a:r>
            <a:r>
              <a:rPr lang="en-US" altLang="en-SE" dirty="0"/>
              <a:t>uality</a:t>
            </a:r>
          </a:p>
          <a:p>
            <a:pPr>
              <a:buFont typeface="Wingdings" pitchFamily="2" charset="2"/>
              <a:buChar char="q"/>
            </a:pPr>
            <a:r>
              <a:rPr lang="en-US" altLang="en-SE" dirty="0">
                <a:solidFill>
                  <a:srgbClr val="FF6600"/>
                </a:solidFill>
              </a:rPr>
              <a:t>R</a:t>
            </a:r>
            <a:r>
              <a:rPr lang="en-US" altLang="en-SE" dirty="0"/>
              <a:t>elieving / aggravating</a:t>
            </a:r>
          </a:p>
          <a:p>
            <a:pPr>
              <a:buFont typeface="Wingdings" pitchFamily="2" charset="2"/>
              <a:buChar char="q"/>
            </a:pPr>
            <a:r>
              <a:rPr lang="en-US" altLang="en-SE" dirty="0">
                <a:solidFill>
                  <a:srgbClr val="FF6600"/>
                </a:solidFill>
              </a:rPr>
              <a:t>S</a:t>
            </a:r>
            <a:r>
              <a:rPr lang="en-US" altLang="en-SE" dirty="0"/>
              <a:t>everity</a:t>
            </a:r>
          </a:p>
          <a:p>
            <a:pPr>
              <a:buFont typeface="Wingdings" pitchFamily="2" charset="2"/>
              <a:buChar char="q"/>
            </a:pPr>
            <a:r>
              <a:rPr lang="en-US" altLang="en-SE" dirty="0">
                <a:solidFill>
                  <a:srgbClr val="FF6600"/>
                </a:solidFill>
              </a:rPr>
              <a:t>T</a:t>
            </a:r>
            <a:r>
              <a:rPr lang="en-US" altLang="en-SE" dirty="0"/>
              <a:t>ime</a:t>
            </a:r>
          </a:p>
          <a:p>
            <a:pPr>
              <a:buFont typeface="Wingdings" pitchFamily="2" charset="2"/>
              <a:buChar char="q"/>
            </a:pPr>
            <a:r>
              <a:rPr lang="en-US" altLang="en-SE" dirty="0">
                <a:solidFill>
                  <a:srgbClr val="FF7305"/>
                </a:solidFill>
              </a:rPr>
              <a:t>+ </a:t>
            </a:r>
            <a:r>
              <a:rPr lang="en-US" altLang="en-SE" sz="2400" dirty="0">
                <a:solidFill>
                  <a:srgbClr val="404040"/>
                </a:solidFill>
              </a:rPr>
              <a:t>−</a:t>
            </a:r>
            <a:r>
              <a:rPr lang="en-US" altLang="en-SE" dirty="0">
                <a:solidFill>
                  <a:srgbClr val="7F7F7F"/>
                </a:solidFill>
              </a:rPr>
              <a:t>	</a:t>
            </a:r>
            <a:r>
              <a:rPr lang="en-US" altLang="en-SE" sz="2400" dirty="0"/>
              <a:t>Walk (leg pain/swelling)</a:t>
            </a:r>
            <a:r>
              <a:rPr lang="en-US" altLang="en-SE" dirty="0"/>
              <a:t>?</a:t>
            </a:r>
          </a:p>
          <a:p>
            <a:pPr marL="901700" lvl="1" indent="-276225"/>
            <a:r>
              <a:rPr lang="en-US" altLang="en-SE" dirty="0"/>
              <a:t>Wind (dyspnea)?</a:t>
            </a:r>
          </a:p>
          <a:p>
            <a:pPr marL="901700" lvl="1" indent="-276225"/>
            <a:r>
              <a:rPr lang="en-US" altLang="en-SE" dirty="0"/>
              <a:t>Warm (fever/chills)?</a:t>
            </a:r>
          </a:p>
          <a:p>
            <a:endParaRPr lang="sv-SE" altLang="en-SE"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8C4A9CF5-4E2F-E3C3-4655-1E560DFE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46" t="53333" r="10664" b="24294"/>
          <a:stretch>
            <a:fillRect/>
          </a:stretch>
        </p:blipFill>
        <p:spPr bwMode="auto">
          <a:xfrm>
            <a:off x="34925" y="1484313"/>
            <a:ext cx="91646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5" name="Rectangle 1026">
            <a:extLst>
              <a:ext uri="{FF2B5EF4-FFF2-40B4-BE49-F238E27FC236}">
                <a16:creationId xmlns:a16="http://schemas.microsoft.com/office/drawing/2014/main" id="{AFD5D733-3123-E0E4-FB4E-FF1D10DC9ACC}"/>
              </a:ext>
            </a:extLst>
          </p:cNvPr>
          <p:cNvSpPr>
            <a:spLocks noGrp="1" noChangeArrowheads="1"/>
          </p:cNvSpPr>
          <p:nvPr>
            <p:ph type="title"/>
          </p:nvPr>
        </p:nvSpPr>
        <p:spPr/>
        <p:txBody>
          <a:bodyPr/>
          <a:lstStyle/>
          <a:p>
            <a:r>
              <a:rPr lang="en-US" altLang="en-SE" dirty="0"/>
              <a:t>Interrelated Likelihoods</a:t>
            </a:r>
          </a:p>
        </p:txBody>
      </p:sp>
      <p:sp>
        <p:nvSpPr>
          <p:cNvPr id="433155" name="Rectangle 1027">
            <a:extLst>
              <a:ext uri="{FF2B5EF4-FFF2-40B4-BE49-F238E27FC236}">
                <a16:creationId xmlns:a16="http://schemas.microsoft.com/office/drawing/2014/main" id="{430A9253-D707-6501-7A21-8F96F21CFB89}"/>
              </a:ext>
            </a:extLst>
          </p:cNvPr>
          <p:cNvSpPr>
            <a:spLocks noGrp="1" noChangeArrowheads="1"/>
          </p:cNvSpPr>
          <p:nvPr>
            <p:ph type="body" idx="1"/>
          </p:nvPr>
        </p:nvSpPr>
        <p:spPr>
          <a:xfrm>
            <a:off x="685800" y="1981200"/>
            <a:ext cx="8207375" cy="4114800"/>
          </a:xfrm>
        </p:spPr>
        <p:txBody>
          <a:bodyPr/>
          <a:lstStyle/>
          <a:p>
            <a:pPr>
              <a:defRPr/>
            </a:pPr>
            <a:endParaRPr lang="en-US" dirty="0">
              <a:ea typeface="+mn-ea"/>
              <a:cs typeface="+mn-cs"/>
            </a:endParaRPr>
          </a:p>
          <a:p>
            <a:pPr>
              <a:defRPr/>
            </a:pPr>
            <a:r>
              <a:rPr lang="en-US" dirty="0">
                <a:ea typeface="+mn-ea"/>
                <a:cs typeface="+mn-cs"/>
              </a:rPr>
              <a:t>Acute problem = one diagnosis</a:t>
            </a:r>
          </a:p>
          <a:p>
            <a:pPr marL="0" indent="0">
              <a:buNone/>
              <a:defRPr/>
            </a:pPr>
            <a:endParaRPr lang="en-US" dirty="0">
              <a:ea typeface="+mn-ea"/>
              <a:cs typeface="+mn-cs"/>
            </a:endParaRPr>
          </a:p>
          <a:p>
            <a:pPr>
              <a:tabLst>
                <a:tab pos="4660900" algn="l"/>
              </a:tabLst>
              <a:defRPr/>
            </a:pPr>
            <a:r>
              <a:rPr lang="en-US" dirty="0">
                <a:ea typeface="+mn-ea"/>
                <a:cs typeface="+mn-cs"/>
              </a:rPr>
              <a:t>Hypothesis #1 </a:t>
            </a:r>
            <a:r>
              <a:rPr lang="en-US" dirty="0">
                <a:ea typeface="+mn-ea"/>
                <a:sym typeface="Symbol"/>
              </a:rPr>
              <a:t>	</a:t>
            </a:r>
            <a:r>
              <a:rPr lang="en-US" dirty="0">
                <a:ea typeface="+mn-ea"/>
                <a:cs typeface="+mn-cs"/>
                <a:sym typeface="Wingdings"/>
              </a:rPr>
              <a:t>Hypothesis #2 </a:t>
            </a:r>
            <a:r>
              <a:rPr lang="en-US" dirty="0">
                <a:ea typeface="+mn-ea"/>
                <a:sym typeface="Symbol"/>
              </a:rPr>
              <a:t></a:t>
            </a:r>
            <a:endParaRPr lang="en-US" dirty="0">
              <a:ea typeface="+mn-ea"/>
            </a:endParaRPr>
          </a:p>
          <a:p>
            <a:pPr>
              <a:defRPr/>
            </a:pPr>
            <a:endParaRPr lang="en-US" dirty="0">
              <a:ea typeface="+mn-ea"/>
              <a:cs typeface="+mn-cs"/>
            </a:endParaRPr>
          </a:p>
        </p:txBody>
      </p:sp>
      <p:cxnSp>
        <p:nvCxnSpPr>
          <p:cNvPr id="3" name="Rak pil 2">
            <a:extLst>
              <a:ext uri="{FF2B5EF4-FFF2-40B4-BE49-F238E27FC236}">
                <a16:creationId xmlns:a16="http://schemas.microsoft.com/office/drawing/2014/main" id="{25B46FD9-1EE9-F69A-B8FB-5C837D7CBFF6}"/>
              </a:ext>
            </a:extLst>
          </p:cNvPr>
          <p:cNvCxnSpPr>
            <a:cxnSpLocks noChangeShapeType="1"/>
          </p:cNvCxnSpPr>
          <p:nvPr/>
        </p:nvCxnSpPr>
        <p:spPr bwMode="auto">
          <a:xfrm>
            <a:off x="3852292" y="4077072"/>
            <a:ext cx="1295772" cy="0"/>
          </a:xfrm>
          <a:prstGeom prst="straightConnector1">
            <a:avLst/>
          </a:prstGeom>
          <a:noFill/>
          <a:ln w="38100">
            <a:solidFill>
              <a:srgbClr val="FF7305"/>
            </a:solidFill>
            <a:round/>
            <a:headEnd/>
            <a:tailEnd type="arrow" w="med" len="med"/>
          </a:ln>
          <a:effectLst>
            <a:outerShdw blurRad="40000" dist="23000" dir="5400000" rotWithShape="0">
              <a:srgbClr val="808080">
                <a:alpha val="34999"/>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Hospital-patient-with-a-dropper-vector-illustration-Stock-Vector.jpg">
            <a:extLst>
              <a:ext uri="{FF2B5EF4-FFF2-40B4-BE49-F238E27FC236}">
                <a16:creationId xmlns:a16="http://schemas.microsoft.com/office/drawing/2014/main" id="{2393491F-964B-DA98-E45C-7526B6BA4A5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8110" y="1929851"/>
            <a:ext cx="1730825" cy="243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C8846A0-D276-AE7B-AEB1-4D9D1DD5C7CF}"/>
              </a:ext>
            </a:extLst>
          </p:cNvPr>
          <p:cNvSpPr txBox="1"/>
          <p:nvPr/>
        </p:nvSpPr>
        <p:spPr>
          <a:xfrm>
            <a:off x="776099" y="4581128"/>
            <a:ext cx="3147829" cy="1815882"/>
          </a:xfrm>
          <a:prstGeom prst="rect">
            <a:avLst/>
          </a:prstGeom>
          <a:noFill/>
        </p:spPr>
        <p:txBody>
          <a:bodyPr wrap="square" rtlCol="0">
            <a:spAutoFit/>
          </a:bodyPr>
          <a:lstStyle/>
          <a:p>
            <a:pPr algn="ctr"/>
            <a:r>
              <a:rPr lang="en-SE" sz="2800" b="1" dirty="0"/>
              <a:t>Symptom</a:t>
            </a:r>
          </a:p>
          <a:p>
            <a:pPr marL="342900" indent="-342900">
              <a:buFont typeface="Arial" panose="020B0604020202020204" pitchFamily="34" charset="0"/>
              <a:buChar char="•"/>
            </a:pPr>
            <a:r>
              <a:rPr lang="en-SE" sz="2800" dirty="0"/>
              <a:t>Chest pain</a:t>
            </a:r>
          </a:p>
          <a:p>
            <a:pPr marL="342900" indent="-342900">
              <a:buFont typeface="Arial" panose="020B0604020202020204" pitchFamily="34" charset="0"/>
              <a:buChar char="•"/>
            </a:pPr>
            <a:r>
              <a:rPr lang="en-SE" sz="2800" dirty="0"/>
              <a:t>Tachycardia</a:t>
            </a:r>
          </a:p>
          <a:p>
            <a:pPr marL="342900" indent="-342900">
              <a:buFont typeface="Arial" panose="020B0604020202020204" pitchFamily="34" charset="0"/>
              <a:buChar char="•"/>
            </a:pPr>
            <a:r>
              <a:rPr lang="en-SE" sz="2800" dirty="0"/>
              <a:t>Elevated CRP</a:t>
            </a:r>
          </a:p>
        </p:txBody>
      </p:sp>
      <p:pic>
        <p:nvPicPr>
          <p:cNvPr id="5" name="Picture 4" descr="A picture containing toy, doll&#10;&#10;Description automatically generated">
            <a:extLst>
              <a:ext uri="{FF2B5EF4-FFF2-40B4-BE49-F238E27FC236}">
                <a16:creationId xmlns:a16="http://schemas.microsoft.com/office/drawing/2014/main" id="{B8BC9F64-D57D-DD2C-C206-5DEB81620F32}"/>
              </a:ext>
            </a:extLst>
          </p:cNvPr>
          <p:cNvPicPr>
            <a:picLocks noChangeAspect="1"/>
          </p:cNvPicPr>
          <p:nvPr/>
        </p:nvPicPr>
        <p:blipFill>
          <a:blip r:embed="rId4"/>
          <a:stretch>
            <a:fillRect/>
          </a:stretch>
        </p:blipFill>
        <p:spPr>
          <a:xfrm>
            <a:off x="5935066" y="1800520"/>
            <a:ext cx="1347929" cy="2768589"/>
          </a:xfrm>
          <a:prstGeom prst="rect">
            <a:avLst/>
          </a:prstGeom>
        </p:spPr>
      </p:pic>
      <p:sp>
        <p:nvSpPr>
          <p:cNvPr id="6" name="TextBox 5">
            <a:extLst>
              <a:ext uri="{FF2B5EF4-FFF2-40B4-BE49-F238E27FC236}">
                <a16:creationId xmlns:a16="http://schemas.microsoft.com/office/drawing/2014/main" id="{A529E9F3-F4B6-B10D-4F2B-037067E5567F}"/>
              </a:ext>
            </a:extLst>
          </p:cNvPr>
          <p:cNvSpPr txBox="1"/>
          <p:nvPr/>
        </p:nvSpPr>
        <p:spPr>
          <a:xfrm>
            <a:off x="4572001" y="4581128"/>
            <a:ext cx="4392488" cy="1815882"/>
          </a:xfrm>
          <a:prstGeom prst="rect">
            <a:avLst/>
          </a:prstGeom>
          <a:noFill/>
        </p:spPr>
        <p:txBody>
          <a:bodyPr wrap="square" rtlCol="0">
            <a:spAutoFit/>
          </a:bodyPr>
          <a:lstStyle/>
          <a:p>
            <a:pPr algn="ctr"/>
            <a:r>
              <a:rPr lang="en-SE" sz="2800" b="1" dirty="0"/>
              <a:t>Diagnosis</a:t>
            </a:r>
          </a:p>
          <a:p>
            <a:pPr marL="342900" indent="-342900">
              <a:buFont typeface="Arial" panose="020B0604020202020204" pitchFamily="34" charset="0"/>
              <a:buChar char="•"/>
            </a:pPr>
            <a:r>
              <a:rPr lang="en-SE" sz="2800" dirty="0"/>
              <a:t>Acute coronary syndrome?</a:t>
            </a:r>
          </a:p>
          <a:p>
            <a:pPr marL="342900" indent="-342900">
              <a:buFont typeface="Arial" panose="020B0604020202020204" pitchFamily="34" charset="0"/>
              <a:buChar char="•"/>
            </a:pPr>
            <a:r>
              <a:rPr lang="en-SE" sz="2800" dirty="0"/>
              <a:t>Anxiety?</a:t>
            </a:r>
          </a:p>
          <a:p>
            <a:pPr marL="342900" indent="-342900">
              <a:buFont typeface="Arial" panose="020B0604020202020204" pitchFamily="34" charset="0"/>
              <a:buChar char="•"/>
            </a:pPr>
            <a:r>
              <a:rPr lang="en-SE" sz="2800" dirty="0"/>
              <a:t>Pneumonia?</a:t>
            </a:r>
          </a:p>
        </p:txBody>
      </p:sp>
      <p:sp>
        <p:nvSpPr>
          <p:cNvPr id="4" name="Title 3">
            <a:extLst>
              <a:ext uri="{FF2B5EF4-FFF2-40B4-BE49-F238E27FC236}">
                <a16:creationId xmlns:a16="http://schemas.microsoft.com/office/drawing/2014/main" id="{E6633979-F3BD-F241-DFF0-186DE17B9609}"/>
              </a:ext>
            </a:extLst>
          </p:cNvPr>
          <p:cNvSpPr>
            <a:spLocks noGrp="1"/>
          </p:cNvSpPr>
          <p:nvPr>
            <p:ph type="title"/>
          </p:nvPr>
        </p:nvSpPr>
        <p:spPr/>
        <p:txBody>
          <a:bodyPr/>
          <a:lstStyle/>
          <a:p>
            <a:r>
              <a:rPr lang="en-SE" dirty="0"/>
              <a:t>Think of Correct Diagnosis</a:t>
            </a:r>
          </a:p>
        </p:txBody>
      </p:sp>
      <p:pic>
        <p:nvPicPr>
          <p:cNvPr id="7" name="Picture 6" descr="Logo&#10;&#10;Description automatically generated">
            <a:extLst>
              <a:ext uri="{FF2B5EF4-FFF2-40B4-BE49-F238E27FC236}">
                <a16:creationId xmlns:a16="http://schemas.microsoft.com/office/drawing/2014/main" id="{99358BBA-06E0-FA6D-35D9-EA9AA2150247}"/>
              </a:ext>
            </a:extLst>
          </p:cNvPr>
          <p:cNvPicPr>
            <a:picLocks noChangeAspect="1"/>
          </p:cNvPicPr>
          <p:nvPr/>
        </p:nvPicPr>
        <p:blipFill>
          <a:blip r:embed="rId5"/>
          <a:stretch>
            <a:fillRect/>
          </a:stretch>
        </p:blipFill>
        <p:spPr>
          <a:xfrm>
            <a:off x="6901786" y="1438305"/>
            <a:ext cx="1080202" cy="1088969"/>
          </a:xfrm>
          <a:prstGeom prst="rect">
            <a:avLst/>
          </a:prstGeom>
        </p:spPr>
      </p:pic>
    </p:spTree>
    <p:extLst>
      <p:ext uri="{BB962C8B-B14F-4D97-AF65-F5344CB8AC3E}">
        <p14:creationId xmlns:p14="http://schemas.microsoft.com/office/powerpoint/2010/main" val="7585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20C88A53-85BC-F61C-E0C7-5F83E5942C89}"/>
              </a:ext>
            </a:extLst>
          </p:cNvPr>
          <p:cNvSpPr>
            <a:spLocks noGrp="1" noChangeArrowheads="1"/>
          </p:cNvSpPr>
          <p:nvPr>
            <p:ph type="title"/>
          </p:nvPr>
        </p:nvSpPr>
        <p:spPr/>
        <p:txBody>
          <a:bodyPr/>
          <a:lstStyle/>
          <a:p>
            <a:pPr>
              <a:defRPr/>
            </a:pPr>
            <a:r>
              <a:rPr lang="en-US" dirty="0"/>
              <a:t>50-year-old with chest pain</a:t>
            </a:r>
            <a:endParaRPr lang="en-US" dirty="0">
              <a:cs typeface="+mj-cs"/>
            </a:endParaRPr>
          </a:p>
        </p:txBody>
      </p:sp>
      <p:graphicFrame>
        <p:nvGraphicFramePr>
          <p:cNvPr id="52226" name="Object 3">
            <a:extLst>
              <a:ext uri="{FF2B5EF4-FFF2-40B4-BE49-F238E27FC236}">
                <a16:creationId xmlns:a16="http://schemas.microsoft.com/office/drawing/2014/main" id="{4C1DC723-6144-1657-6D7D-A9AA4AF24B01}"/>
              </a:ext>
            </a:extLst>
          </p:cNvPr>
          <p:cNvGraphicFramePr>
            <a:graphicFrameLocks noGrp="1" noChangeAspect="1"/>
          </p:cNvGraphicFramePr>
          <p:nvPr>
            <p:ph type="chart" idx="1"/>
          </p:nvPr>
        </p:nvGraphicFramePr>
        <p:xfrm>
          <a:off x="633413" y="2089150"/>
          <a:ext cx="7772400" cy="3898900"/>
        </p:xfrm>
        <a:graphic>
          <a:graphicData uri="http://schemas.openxmlformats.org/presentationml/2006/ole">
            <mc:AlternateContent xmlns:mc="http://schemas.openxmlformats.org/markup-compatibility/2006">
              <mc:Choice xmlns:v="urn:schemas-microsoft-com:vml" Requires="v">
                <p:oleObj name="Diagram" r:id="rId3" imgW="8096250" imgH="4057650" progId="Excel.Chart.8">
                  <p:embed/>
                </p:oleObj>
              </mc:Choice>
              <mc:Fallback>
                <p:oleObj name="Diagram" r:id="rId3" imgW="8096250" imgH="4057650"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2089150"/>
                        <a:ext cx="77724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5C601C58-9978-C447-BF37-799DFAD0051F}"/>
              </a:ext>
            </a:extLst>
          </p:cNvPr>
          <p:cNvSpPr>
            <a:spLocks noGrp="1" noChangeArrowheads="1"/>
          </p:cNvSpPr>
          <p:nvPr>
            <p:ph type="title"/>
          </p:nvPr>
        </p:nvSpPr>
        <p:spPr/>
        <p:txBody>
          <a:bodyPr/>
          <a:lstStyle/>
          <a:p>
            <a:pPr>
              <a:defRPr/>
            </a:pPr>
            <a:r>
              <a:rPr lang="en-US" dirty="0">
                <a:cs typeface="+mj-cs"/>
              </a:rPr>
              <a:t>Pain worse with inspiration</a:t>
            </a:r>
          </a:p>
        </p:txBody>
      </p:sp>
      <p:graphicFrame>
        <p:nvGraphicFramePr>
          <p:cNvPr id="54274" name="Object 3">
            <a:extLst>
              <a:ext uri="{FF2B5EF4-FFF2-40B4-BE49-F238E27FC236}">
                <a16:creationId xmlns:a16="http://schemas.microsoft.com/office/drawing/2014/main" id="{8755B88A-DD2C-9414-0CBC-7E77C8100A3B}"/>
              </a:ext>
            </a:extLst>
          </p:cNvPr>
          <p:cNvGraphicFramePr>
            <a:graphicFrameLocks noGrp="1" noChangeAspect="1"/>
          </p:cNvGraphicFramePr>
          <p:nvPr>
            <p:ph type="chart" idx="1"/>
          </p:nvPr>
        </p:nvGraphicFramePr>
        <p:xfrm>
          <a:off x="633413" y="2089150"/>
          <a:ext cx="7772400" cy="3898900"/>
        </p:xfrm>
        <a:graphic>
          <a:graphicData uri="http://schemas.openxmlformats.org/presentationml/2006/ole">
            <mc:AlternateContent xmlns:mc="http://schemas.openxmlformats.org/markup-compatibility/2006">
              <mc:Choice xmlns:v="urn:schemas-microsoft-com:vml" Requires="v">
                <p:oleObj name="Diagram" r:id="rId3" imgW="8096250" imgH="4057650" progId="Excel.Chart.8">
                  <p:embed/>
                </p:oleObj>
              </mc:Choice>
              <mc:Fallback>
                <p:oleObj name="Diagram" r:id="rId3" imgW="8096250" imgH="4057650"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2089150"/>
                        <a:ext cx="77724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B0A20D1F-6248-613D-39B2-16994CD0F7C0}"/>
              </a:ext>
            </a:extLst>
          </p:cNvPr>
          <p:cNvSpPr>
            <a:spLocks noGrp="1" noChangeArrowheads="1"/>
          </p:cNvSpPr>
          <p:nvPr>
            <p:ph type="title"/>
          </p:nvPr>
        </p:nvSpPr>
        <p:spPr>
          <a:xfrm>
            <a:off x="685800" y="76200"/>
            <a:ext cx="7772400" cy="1143000"/>
          </a:xfrm>
        </p:spPr>
        <p:txBody>
          <a:bodyPr/>
          <a:lstStyle/>
          <a:p>
            <a:pPr>
              <a:defRPr/>
            </a:pPr>
            <a:r>
              <a:rPr lang="en-US">
                <a:cs typeface="+mj-cs"/>
              </a:rPr>
              <a:t>Wells score</a:t>
            </a:r>
          </a:p>
        </p:txBody>
      </p:sp>
      <p:pic>
        <p:nvPicPr>
          <p:cNvPr id="56322" name="Picture 3" descr="Wells">
            <a:extLst>
              <a:ext uri="{FF2B5EF4-FFF2-40B4-BE49-F238E27FC236}">
                <a16:creationId xmlns:a16="http://schemas.microsoft.com/office/drawing/2014/main" id="{307BB38F-2877-785A-2DF5-638B637C1E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560"/>
          <a:stretch/>
        </p:blipFill>
        <p:spPr bwMode="auto">
          <a:xfrm>
            <a:off x="251519" y="1124744"/>
            <a:ext cx="8726223"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Line 4">
            <a:extLst>
              <a:ext uri="{FF2B5EF4-FFF2-40B4-BE49-F238E27FC236}">
                <a16:creationId xmlns:a16="http://schemas.microsoft.com/office/drawing/2014/main" id="{A33EABCE-C7B2-E43F-C4D1-C1EDA63743CD}"/>
              </a:ext>
            </a:extLst>
          </p:cNvPr>
          <p:cNvSpPr>
            <a:spLocks noChangeShapeType="1"/>
          </p:cNvSpPr>
          <p:nvPr/>
        </p:nvSpPr>
        <p:spPr bwMode="auto">
          <a:xfrm flipH="1">
            <a:off x="7596336" y="3212976"/>
            <a:ext cx="1080120" cy="313928"/>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talking to each other&#10;&#10;AI-generated content may be incorrect.">
            <a:extLst>
              <a:ext uri="{FF2B5EF4-FFF2-40B4-BE49-F238E27FC236}">
                <a16:creationId xmlns:a16="http://schemas.microsoft.com/office/drawing/2014/main" id="{1905DEEA-285F-9409-7000-4AD10C69C8A3}"/>
              </a:ext>
            </a:extLst>
          </p:cNvPr>
          <p:cNvPicPr>
            <a:picLocks noChangeAspect="1"/>
          </p:cNvPicPr>
          <p:nvPr/>
        </p:nvPicPr>
        <p:blipFill>
          <a:blip r:embed="rId2"/>
          <a:stretch>
            <a:fillRect/>
          </a:stretch>
        </p:blipFill>
        <p:spPr>
          <a:xfrm>
            <a:off x="1542544" y="615950"/>
            <a:ext cx="6058913" cy="5045298"/>
          </a:xfrm>
          <a:prstGeom prst="rect">
            <a:avLst/>
          </a:prstGeom>
        </p:spPr>
      </p:pic>
      <p:sp>
        <p:nvSpPr>
          <p:cNvPr id="5" name="TextBox 4">
            <a:extLst>
              <a:ext uri="{FF2B5EF4-FFF2-40B4-BE49-F238E27FC236}">
                <a16:creationId xmlns:a16="http://schemas.microsoft.com/office/drawing/2014/main" id="{B08CC878-E0B3-E168-3DBB-D7E95AFC769F}"/>
              </a:ext>
            </a:extLst>
          </p:cNvPr>
          <p:cNvSpPr txBox="1"/>
          <p:nvPr/>
        </p:nvSpPr>
        <p:spPr>
          <a:xfrm>
            <a:off x="1724105" y="6021288"/>
            <a:ext cx="5695790" cy="830997"/>
          </a:xfrm>
          <a:prstGeom prst="rect">
            <a:avLst/>
          </a:prstGeom>
          <a:noFill/>
        </p:spPr>
        <p:txBody>
          <a:bodyPr wrap="none" rtlCol="0">
            <a:spAutoFit/>
          </a:bodyPr>
          <a:lstStyle/>
          <a:p>
            <a:r>
              <a:rPr lang="en-GB" dirty="0"/>
              <a:t>Artificial Intelligence and Machine Learning</a:t>
            </a:r>
          </a:p>
          <a:p>
            <a:r>
              <a:rPr lang="en-GB" dirty="0"/>
              <a:t>in Clinical Medicine. NEJM 2023;388:1201</a:t>
            </a:r>
          </a:p>
        </p:txBody>
      </p:sp>
    </p:spTree>
    <p:extLst>
      <p:ext uri="{BB962C8B-B14F-4D97-AF65-F5344CB8AC3E}">
        <p14:creationId xmlns:p14="http://schemas.microsoft.com/office/powerpoint/2010/main" val="450475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67FC-F083-D2F8-E5E9-AFB2A0E972AE}"/>
              </a:ext>
            </a:extLst>
          </p:cNvPr>
          <p:cNvSpPr>
            <a:spLocks noGrp="1"/>
          </p:cNvSpPr>
          <p:nvPr>
            <p:ph type="title"/>
          </p:nvPr>
        </p:nvSpPr>
        <p:spPr/>
        <p:txBody>
          <a:bodyPr/>
          <a:lstStyle/>
          <a:p>
            <a:r>
              <a:rPr lang="en-SE" dirty="0">
                <a:solidFill>
                  <a:srgbClr val="FF9300"/>
                </a:solidFill>
              </a:rPr>
              <a:t>Illness Script</a:t>
            </a:r>
          </a:p>
        </p:txBody>
      </p:sp>
      <p:pic>
        <p:nvPicPr>
          <p:cNvPr id="3" name="Bildobjekt 8" descr="Screen Shot 2018-07-31 at 17.07.16.png">
            <a:extLst>
              <a:ext uri="{FF2B5EF4-FFF2-40B4-BE49-F238E27FC236}">
                <a16:creationId xmlns:a16="http://schemas.microsoft.com/office/drawing/2014/main" id="{169C565C-5E3F-2A45-1E0B-80378239E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2" y="2132856"/>
            <a:ext cx="7075957" cy="3450373"/>
          </a:xfrm>
          <a:prstGeom prst="rect">
            <a:avLst/>
          </a:prstGeom>
        </p:spPr>
      </p:pic>
      <p:sp>
        <p:nvSpPr>
          <p:cNvPr id="4" name="TextBox 3">
            <a:extLst>
              <a:ext uri="{FF2B5EF4-FFF2-40B4-BE49-F238E27FC236}">
                <a16:creationId xmlns:a16="http://schemas.microsoft.com/office/drawing/2014/main" id="{D6C6BC20-9212-B743-FCBD-FE4243746C74}"/>
              </a:ext>
            </a:extLst>
          </p:cNvPr>
          <p:cNvSpPr txBox="1"/>
          <p:nvPr/>
        </p:nvSpPr>
        <p:spPr>
          <a:xfrm>
            <a:off x="1503696" y="6017567"/>
            <a:ext cx="6136616" cy="461665"/>
          </a:xfrm>
          <a:prstGeom prst="rect">
            <a:avLst/>
          </a:prstGeom>
          <a:noFill/>
        </p:spPr>
        <p:txBody>
          <a:bodyPr wrap="none" rtlCol="0">
            <a:spAutoFit/>
          </a:bodyPr>
          <a:lstStyle/>
          <a:p>
            <a:pPr algn="ctr"/>
            <a:r>
              <a:rPr lang="en-SE" dirty="0">
                <a:solidFill>
                  <a:srgbClr val="FF9300"/>
                </a:solidFill>
              </a:rPr>
              <a:t>Mental representation of how conditions present</a:t>
            </a:r>
          </a:p>
        </p:txBody>
      </p:sp>
      <p:sp>
        <p:nvSpPr>
          <p:cNvPr id="5" name="Rectangle 4">
            <a:extLst>
              <a:ext uri="{FF2B5EF4-FFF2-40B4-BE49-F238E27FC236}">
                <a16:creationId xmlns:a16="http://schemas.microsoft.com/office/drawing/2014/main" id="{27F8AFF7-09D3-CB66-AA24-7A57BF781D1A}"/>
              </a:ext>
            </a:extLst>
          </p:cNvPr>
          <p:cNvSpPr/>
          <p:nvPr/>
        </p:nvSpPr>
        <p:spPr bwMode="auto">
          <a:xfrm>
            <a:off x="3491880" y="2492896"/>
            <a:ext cx="1512168" cy="2592288"/>
          </a:xfrm>
          <a:prstGeom prst="rect">
            <a:avLst/>
          </a:prstGeom>
          <a:solidFill>
            <a:schemeClr val="bg1">
              <a:alpha val="0"/>
            </a:schemeClr>
          </a:solidFill>
          <a:ln w="38100" cap="flat" cmpd="sng" algn="ctr">
            <a:solidFill>
              <a:srgbClr val="FF93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3771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ruta 4"/>
          <p:cNvSpPr txBox="1"/>
          <p:nvPr/>
        </p:nvSpPr>
        <p:spPr>
          <a:xfrm>
            <a:off x="5553478" y="2598003"/>
            <a:ext cx="3049312"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théorie</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c’est</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bon;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mais</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ça</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n’empêche</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pas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d’exister</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
        <p:nvSpPr>
          <p:cNvPr id="4" name="TextBox 3">
            <a:extLst>
              <a:ext uri="{FF2B5EF4-FFF2-40B4-BE49-F238E27FC236}">
                <a16:creationId xmlns:a16="http://schemas.microsoft.com/office/drawing/2014/main" id="{83184342-83ED-C840-BC86-F4A8702208B9}"/>
              </a:ext>
            </a:extLst>
          </p:cNvPr>
          <p:cNvSpPr txBox="1"/>
          <p:nvPr/>
        </p:nvSpPr>
        <p:spPr>
          <a:xfrm>
            <a:off x="1195467" y="6195199"/>
            <a:ext cx="272061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rPr>
              <a:t>Jean-Martin Charcot</a:t>
            </a:r>
            <a:endParaRPr kumimoji="0" lang="sv-SE"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endParaRPr>
          </a:p>
        </p:txBody>
      </p:sp>
      <p:pic>
        <p:nvPicPr>
          <p:cNvPr id="6" name="Picture 5" descr="A person in a suit&#10;&#10;Description automatically generated with medium confidence">
            <a:extLst>
              <a:ext uri="{FF2B5EF4-FFF2-40B4-BE49-F238E27FC236}">
                <a16:creationId xmlns:a16="http://schemas.microsoft.com/office/drawing/2014/main" id="{22BC5B87-00FC-FBA4-23FF-1B65CC3608B1}"/>
              </a:ext>
            </a:extLst>
          </p:cNvPr>
          <p:cNvPicPr>
            <a:picLocks noChangeAspect="1"/>
          </p:cNvPicPr>
          <p:nvPr/>
        </p:nvPicPr>
        <p:blipFill>
          <a:blip r:embed="rId3"/>
          <a:stretch>
            <a:fillRect/>
          </a:stretch>
        </p:blipFill>
        <p:spPr>
          <a:xfrm>
            <a:off x="395536" y="460219"/>
            <a:ext cx="4320480" cy="5734980"/>
          </a:xfrm>
          <a:prstGeom prst="rect">
            <a:avLst/>
          </a:prstGeom>
        </p:spPr>
      </p:pic>
    </p:spTree>
    <p:extLst>
      <p:ext uri="{BB962C8B-B14F-4D97-AF65-F5344CB8AC3E}">
        <p14:creationId xmlns:p14="http://schemas.microsoft.com/office/powerpoint/2010/main" val="4058234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8B24C-C61E-F635-1898-AC9207820D03}"/>
              </a:ext>
            </a:extLst>
          </p:cNvPr>
          <p:cNvPicPr>
            <a:picLocks noChangeAspect="1"/>
          </p:cNvPicPr>
          <p:nvPr/>
        </p:nvPicPr>
        <p:blipFill rotWithShape="1">
          <a:blip r:embed="rId2"/>
          <a:srcRect l="6961" t="8001" r="6961" b="22699"/>
          <a:stretch/>
        </p:blipFill>
        <p:spPr>
          <a:xfrm>
            <a:off x="1655676" y="110425"/>
            <a:ext cx="5832648" cy="6637151"/>
          </a:xfrm>
          <a:prstGeom prst="rect">
            <a:avLst/>
          </a:prstGeom>
        </p:spPr>
      </p:pic>
    </p:spTree>
    <p:extLst>
      <p:ext uri="{BB962C8B-B14F-4D97-AF65-F5344CB8AC3E}">
        <p14:creationId xmlns:p14="http://schemas.microsoft.com/office/powerpoint/2010/main" val="1194646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5750_JPG_by_ClipartOfco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866" y="191261"/>
            <a:ext cx="5740400" cy="6488074"/>
          </a:xfrm>
          <a:prstGeom prst="rect">
            <a:avLst/>
          </a:prstGeom>
        </p:spPr>
      </p:pic>
    </p:spTree>
    <p:extLst>
      <p:ext uri="{BB962C8B-B14F-4D97-AF65-F5344CB8AC3E}">
        <p14:creationId xmlns:p14="http://schemas.microsoft.com/office/powerpoint/2010/main" val="656080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ubrik 1">
            <a:extLst>
              <a:ext uri="{FF2B5EF4-FFF2-40B4-BE49-F238E27FC236}">
                <a16:creationId xmlns:a16="http://schemas.microsoft.com/office/drawing/2014/main" id="{5843E6BF-51B6-B2F3-1704-AC85DE8436FD}"/>
              </a:ext>
            </a:extLst>
          </p:cNvPr>
          <p:cNvSpPr>
            <a:spLocks noGrp="1" noChangeArrowheads="1"/>
          </p:cNvSpPr>
          <p:nvPr>
            <p:ph type="title"/>
          </p:nvPr>
        </p:nvSpPr>
        <p:spPr/>
        <p:txBody>
          <a:bodyPr/>
          <a:lstStyle/>
          <a:p>
            <a:r>
              <a:rPr lang="sv-SE" altLang="en-SE" sz="5400"/>
              <a:t>0       -       1       -       2</a:t>
            </a:r>
          </a:p>
        </p:txBody>
      </p:sp>
      <p:pic>
        <p:nvPicPr>
          <p:cNvPr id="7" name="Bildobjekt 2" descr="Spock.jpg">
            <a:extLst>
              <a:ext uri="{FF2B5EF4-FFF2-40B4-BE49-F238E27FC236}">
                <a16:creationId xmlns:a16="http://schemas.microsoft.com/office/drawing/2014/main" id="{2F86F542-F20F-2719-8110-132FAA6ABB19}"/>
              </a:ext>
            </a:extLst>
          </p:cNvPr>
          <p:cNvPicPr>
            <a:picLocks noChangeAspect="1"/>
          </p:cNvPicPr>
          <p:nvPr/>
        </p:nvPicPr>
        <p:blipFill>
          <a:blip r:embed="rId3"/>
          <a:srcRect/>
          <a:stretch>
            <a:fillRect/>
          </a:stretch>
        </p:blipFill>
        <p:spPr bwMode="auto">
          <a:xfrm>
            <a:off x="6318764" y="2497138"/>
            <a:ext cx="2356364" cy="2880000"/>
          </a:xfrm>
          <a:prstGeom prst="ellipse">
            <a:avLst/>
          </a:prstGeom>
          <a:ln w="76200" cap="rnd" cmpd="sng">
            <a:solidFill>
              <a:srgbClr val="FF73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Bildobjekt 2" descr="Kirk.jpg">
            <a:extLst>
              <a:ext uri="{FF2B5EF4-FFF2-40B4-BE49-F238E27FC236}">
                <a16:creationId xmlns:a16="http://schemas.microsoft.com/office/drawing/2014/main" id="{7A54F869-B253-1965-C4FE-E48620AD372E}"/>
              </a:ext>
            </a:extLst>
          </p:cNvPr>
          <p:cNvPicPr>
            <a:picLocks noChangeAspect="1"/>
          </p:cNvPicPr>
          <p:nvPr/>
        </p:nvPicPr>
        <p:blipFill>
          <a:blip r:embed="rId4"/>
          <a:srcRect/>
          <a:stretch>
            <a:fillRect/>
          </a:stretch>
        </p:blipFill>
        <p:spPr bwMode="auto">
          <a:xfrm>
            <a:off x="3360725" y="2548465"/>
            <a:ext cx="2356364" cy="2880000"/>
          </a:xfrm>
          <a:prstGeom prst="ellipse">
            <a:avLst/>
          </a:prstGeom>
          <a:ln w="76200" cap="rnd" cmpd="sng">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Bildobjekt 8" descr="Screen Shot 2018-08-01 at 11.59.06.png">
            <a:extLst>
              <a:ext uri="{FF2B5EF4-FFF2-40B4-BE49-F238E27FC236}">
                <a16:creationId xmlns:a16="http://schemas.microsoft.com/office/drawing/2014/main" id="{2F5B5B6A-68BB-D5BC-3F08-D6630BD3FFF1}"/>
              </a:ext>
            </a:extLst>
          </p:cNvPr>
          <p:cNvPicPr>
            <a:picLocks noChangeAspect="1"/>
          </p:cNvPicPr>
          <p:nvPr/>
        </p:nvPicPr>
        <p:blipFill>
          <a:blip r:embed="rId5"/>
          <a:stretch>
            <a:fillRect/>
          </a:stretch>
        </p:blipFill>
        <p:spPr>
          <a:xfrm>
            <a:off x="389467" y="2573866"/>
            <a:ext cx="2356364" cy="2880000"/>
          </a:xfrm>
          <a:prstGeom prst="ellipse">
            <a:avLst/>
          </a:prstGeom>
          <a:ln w="76200" cap="rnd" cmpd="tri">
            <a:solidFill>
              <a:srgbClr val="66006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Bildobjekt 1" descr="Screen Shot 2017-12-06 at 12.39.13.png">
            <a:extLst>
              <a:ext uri="{FF2B5EF4-FFF2-40B4-BE49-F238E27FC236}">
                <a16:creationId xmlns:a16="http://schemas.microsoft.com/office/drawing/2014/main" id="{60A0EA4D-05D1-7054-ADE6-AEA177FCF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am 4">
            <a:extLst>
              <a:ext uri="{FF2B5EF4-FFF2-40B4-BE49-F238E27FC236}">
                <a16:creationId xmlns:a16="http://schemas.microsoft.com/office/drawing/2014/main" id="{456C5EF3-EBF1-8949-7859-FED78126B560}"/>
              </a:ext>
            </a:extLst>
          </p:cNvPr>
          <p:cNvSpPr/>
          <p:nvPr/>
        </p:nvSpPr>
        <p:spPr bwMode="auto">
          <a:xfrm>
            <a:off x="2124075" y="981076"/>
            <a:ext cx="2663825" cy="5761038"/>
          </a:xfrm>
          <a:prstGeom prst="frame">
            <a:avLst>
              <a:gd name="adj1" fmla="val 1671"/>
            </a:avLst>
          </a:prstGeom>
          <a:solidFill>
            <a:srgbClr val="7030A0"/>
          </a:solidFill>
          <a:ln w="57150" cap="flat" cmpd="thinThick" algn="ctr">
            <a:solidFill>
              <a:srgbClr val="7030A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 name="Ram 5">
            <a:extLst>
              <a:ext uri="{FF2B5EF4-FFF2-40B4-BE49-F238E27FC236}">
                <a16:creationId xmlns:a16="http://schemas.microsoft.com/office/drawing/2014/main" id="{41ADF3DB-99D9-4C66-2A0F-E2B8B633DAF2}"/>
              </a:ext>
            </a:extLst>
          </p:cNvPr>
          <p:cNvSpPr/>
          <p:nvPr/>
        </p:nvSpPr>
        <p:spPr bwMode="auto">
          <a:xfrm>
            <a:off x="4787900" y="981075"/>
            <a:ext cx="2160588" cy="720725"/>
          </a:xfrm>
          <a:prstGeom prst="frame">
            <a:avLst>
              <a:gd name="adj1" fmla="val 1671"/>
            </a:avLst>
          </a:prstGeom>
          <a:solidFill>
            <a:srgbClr val="7030A0"/>
          </a:solidFill>
          <a:ln w="57150" cap="flat" cmpd="thinThick" algn="ctr">
            <a:solidFill>
              <a:srgbClr val="7030A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 name="Bildobjekt 8" descr="Screen Shot 2018-08-01 at 11.59.06.png">
            <a:extLst>
              <a:ext uri="{FF2B5EF4-FFF2-40B4-BE49-F238E27FC236}">
                <a16:creationId xmlns:a16="http://schemas.microsoft.com/office/drawing/2014/main" id="{6EF6E5C1-98BA-1ACA-8F01-02971B5DCA03}"/>
              </a:ext>
            </a:extLst>
          </p:cNvPr>
          <p:cNvPicPr>
            <a:picLocks noChangeAspect="1"/>
          </p:cNvPicPr>
          <p:nvPr/>
        </p:nvPicPr>
        <p:blipFill>
          <a:blip r:embed="rId4"/>
          <a:stretch>
            <a:fillRect/>
          </a:stretch>
        </p:blipFill>
        <p:spPr>
          <a:xfrm>
            <a:off x="5134447" y="2924944"/>
            <a:ext cx="1767273" cy="2160000"/>
          </a:xfrm>
          <a:prstGeom prst="ellipse">
            <a:avLst/>
          </a:prstGeom>
          <a:ln w="76200" cap="rnd" cmpd="tri">
            <a:solidFill>
              <a:srgbClr val="66006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9B608B2B-9E0A-736E-9ADC-A511AD7566B2}"/>
              </a:ext>
            </a:extLst>
          </p:cNvPr>
          <p:cNvSpPr txBox="1"/>
          <p:nvPr/>
        </p:nvSpPr>
        <p:spPr>
          <a:xfrm>
            <a:off x="7092950" y="3220114"/>
            <a:ext cx="1799530" cy="1569660"/>
          </a:xfrm>
          <a:prstGeom prst="rect">
            <a:avLst/>
          </a:prstGeom>
          <a:noFill/>
        </p:spPr>
        <p:txBody>
          <a:bodyPr wrap="square" rtlCol="0">
            <a:spAutoFit/>
          </a:bodyPr>
          <a:lstStyle/>
          <a:p>
            <a:r>
              <a:rPr lang="en-SE" dirty="0"/>
              <a:t>Don’t think!</a:t>
            </a:r>
          </a:p>
          <a:p>
            <a:r>
              <a:rPr lang="en-SE" dirty="0"/>
              <a:t>Focus on getting the data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Bildobjekt 3" descr="Kahnema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387" y="1901506"/>
            <a:ext cx="3905835" cy="305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2" name="Bildobjekt 3" descr="Kahneman book.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3060" y="517356"/>
            <a:ext cx="3969888" cy="5899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EFA315D-6C0D-ED4C-95A8-1F1B4A4EF9E8}"/>
              </a:ext>
            </a:extLst>
          </p:cNvPr>
          <p:cNvSpPr txBox="1"/>
          <p:nvPr/>
        </p:nvSpPr>
        <p:spPr>
          <a:xfrm>
            <a:off x="1275885" y="5133218"/>
            <a:ext cx="2412840" cy="461665"/>
          </a:xfrm>
          <a:prstGeom prst="rect">
            <a:avLst/>
          </a:prstGeom>
          <a:noFill/>
        </p:spPr>
        <p:txBody>
          <a:bodyPr wrap="none" rtlCol="0">
            <a:spAutoFit/>
          </a:bodyPr>
          <a:lstStyle/>
          <a:p>
            <a:r>
              <a:rPr lang="en-SE" dirty="0"/>
              <a:t>Daniel Kahneman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5" name="Bildobjekt 1" descr="Screen Shot 2017-12-06 at 12.39.13.png">
            <a:extLst>
              <a:ext uri="{FF2B5EF4-FFF2-40B4-BE49-F238E27FC236}">
                <a16:creationId xmlns:a16="http://schemas.microsoft.com/office/drawing/2014/main" id="{11FBF029-F734-FBC4-32FB-D7F85A515F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am 2">
            <a:extLst>
              <a:ext uri="{FF2B5EF4-FFF2-40B4-BE49-F238E27FC236}">
                <a16:creationId xmlns:a16="http://schemas.microsoft.com/office/drawing/2014/main" id="{3FCB9F98-E3BC-9CC4-3146-6987C8F483FD}"/>
              </a:ext>
            </a:extLst>
          </p:cNvPr>
          <p:cNvSpPr/>
          <p:nvPr/>
        </p:nvSpPr>
        <p:spPr bwMode="auto">
          <a:xfrm>
            <a:off x="2124075" y="366713"/>
            <a:ext cx="4824413" cy="541337"/>
          </a:xfrm>
          <a:prstGeom prst="frame">
            <a:avLst>
              <a:gd name="adj1" fmla="val 1671"/>
            </a:avLst>
          </a:prstGeom>
          <a:solidFill>
            <a:srgbClr val="FF0000"/>
          </a:solidFill>
          <a:ln w="57150" cap="flat" cmpd="thinThick"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Bildobjekt 1" descr="Screen Shot 2017-12-06 at 12.39.13.png">
            <a:extLst>
              <a:ext uri="{FF2B5EF4-FFF2-40B4-BE49-F238E27FC236}">
                <a16:creationId xmlns:a16="http://schemas.microsoft.com/office/drawing/2014/main" id="{60A0EA4D-05D1-7054-ADE6-AEA177FCF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descr="Kirk.jpg">
            <a:extLst>
              <a:ext uri="{FF2B5EF4-FFF2-40B4-BE49-F238E27FC236}">
                <a16:creationId xmlns:a16="http://schemas.microsoft.com/office/drawing/2014/main" id="{CB5EA203-FD0F-28DE-9985-A49FCE920268}"/>
              </a:ext>
            </a:extLst>
          </p:cNvPr>
          <p:cNvPicPr>
            <a:picLocks noChangeAspect="1"/>
          </p:cNvPicPr>
          <p:nvPr/>
        </p:nvPicPr>
        <p:blipFill>
          <a:blip r:embed="rId4"/>
          <a:srcRect/>
          <a:stretch>
            <a:fillRect/>
          </a:stretch>
        </p:blipFill>
        <p:spPr bwMode="auto">
          <a:xfrm>
            <a:off x="5096999" y="3395442"/>
            <a:ext cx="1767273" cy="2160000"/>
          </a:xfrm>
          <a:prstGeom prst="ellipse">
            <a:avLst/>
          </a:prstGeom>
          <a:ln w="76200" cap="rnd" cmpd="sng">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Oval 3">
            <a:extLst>
              <a:ext uri="{FF2B5EF4-FFF2-40B4-BE49-F238E27FC236}">
                <a16:creationId xmlns:a16="http://schemas.microsoft.com/office/drawing/2014/main" id="{80B6FBD9-3FC2-1BC7-10B7-4B508B1B569B}"/>
              </a:ext>
            </a:extLst>
          </p:cNvPr>
          <p:cNvSpPr>
            <a:spLocks noChangeAspect="1"/>
          </p:cNvSpPr>
          <p:nvPr/>
        </p:nvSpPr>
        <p:spPr bwMode="auto">
          <a:xfrm>
            <a:off x="6300192" y="3130311"/>
            <a:ext cx="313531" cy="313531"/>
          </a:xfrm>
          <a:prstGeom prst="ellips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 name="Oval 6">
            <a:extLst>
              <a:ext uri="{FF2B5EF4-FFF2-40B4-BE49-F238E27FC236}">
                <a16:creationId xmlns:a16="http://schemas.microsoft.com/office/drawing/2014/main" id="{62F1FDAB-F6EE-DF49-B0E3-38BAF5A8E9C4}"/>
              </a:ext>
            </a:extLst>
          </p:cNvPr>
          <p:cNvSpPr>
            <a:spLocks/>
          </p:cNvSpPr>
          <p:nvPr/>
        </p:nvSpPr>
        <p:spPr bwMode="auto">
          <a:xfrm>
            <a:off x="6584760" y="2794889"/>
            <a:ext cx="435165" cy="313531"/>
          </a:xfrm>
          <a:prstGeom prst="ellips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8" name="Oval 7">
            <a:extLst>
              <a:ext uri="{FF2B5EF4-FFF2-40B4-BE49-F238E27FC236}">
                <a16:creationId xmlns:a16="http://schemas.microsoft.com/office/drawing/2014/main" id="{44F555BE-2706-67A4-D274-54A9BB9E12D2}"/>
              </a:ext>
            </a:extLst>
          </p:cNvPr>
          <p:cNvSpPr>
            <a:spLocks/>
          </p:cNvSpPr>
          <p:nvPr/>
        </p:nvSpPr>
        <p:spPr bwMode="auto">
          <a:xfrm>
            <a:off x="6263680" y="1302558"/>
            <a:ext cx="2628800" cy="1359766"/>
          </a:xfrm>
          <a:prstGeom prst="ellips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0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2" name="TextBox 1">
            <a:extLst>
              <a:ext uri="{FF2B5EF4-FFF2-40B4-BE49-F238E27FC236}">
                <a16:creationId xmlns:a16="http://schemas.microsoft.com/office/drawing/2014/main" id="{434A78D3-E979-16DF-AB13-195C9EE09802}"/>
              </a:ext>
            </a:extLst>
          </p:cNvPr>
          <p:cNvSpPr txBox="1"/>
          <p:nvPr/>
        </p:nvSpPr>
        <p:spPr>
          <a:xfrm>
            <a:off x="6732240" y="1484784"/>
            <a:ext cx="1919115" cy="1015663"/>
          </a:xfrm>
          <a:prstGeom prst="rect">
            <a:avLst/>
          </a:prstGeom>
          <a:noFill/>
        </p:spPr>
        <p:txBody>
          <a:bodyPr wrap="none" rtlCol="0">
            <a:spAutoFit/>
          </a:bodyPr>
          <a:lstStyle/>
          <a:p>
            <a:r>
              <a:rPr lang="en-SE" sz="2000" dirty="0"/>
              <a:t>Pericarditis?</a:t>
            </a:r>
          </a:p>
          <a:p>
            <a:r>
              <a:rPr lang="en-SE" sz="2000" dirty="0"/>
              <a:t>Costochondritis?</a:t>
            </a:r>
          </a:p>
          <a:p>
            <a:r>
              <a:rPr lang="en-SE" sz="2000" dirty="0"/>
              <a:t>Anxiety?</a:t>
            </a:r>
          </a:p>
        </p:txBody>
      </p:sp>
    </p:spTree>
    <p:extLst>
      <p:ext uri="{BB962C8B-B14F-4D97-AF65-F5344CB8AC3E}">
        <p14:creationId xmlns:p14="http://schemas.microsoft.com/office/powerpoint/2010/main" val="2311377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Bildobjekt 1" descr="Screen Shot 2017-12-06 at 12.39.13.png">
            <a:extLst>
              <a:ext uri="{FF2B5EF4-FFF2-40B4-BE49-F238E27FC236}">
                <a16:creationId xmlns:a16="http://schemas.microsoft.com/office/drawing/2014/main" id="{DAF2AB7E-914C-5511-DA66-C27AE0E4C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am 6">
            <a:extLst>
              <a:ext uri="{FF2B5EF4-FFF2-40B4-BE49-F238E27FC236}">
                <a16:creationId xmlns:a16="http://schemas.microsoft.com/office/drawing/2014/main" id="{0DD5CD47-9289-EC63-528E-A70FE579D108}"/>
              </a:ext>
            </a:extLst>
          </p:cNvPr>
          <p:cNvSpPr/>
          <p:nvPr/>
        </p:nvSpPr>
        <p:spPr bwMode="auto">
          <a:xfrm>
            <a:off x="4787900" y="1700213"/>
            <a:ext cx="1800225" cy="719137"/>
          </a:xfrm>
          <a:prstGeom prst="frame">
            <a:avLst>
              <a:gd name="adj1" fmla="val 1671"/>
            </a:avLst>
          </a:prstGeom>
          <a:solidFill>
            <a:srgbClr val="FF7305"/>
          </a:solidFill>
          <a:ln w="57150" cap="flat" cmpd="thinThick" algn="ctr">
            <a:solidFill>
              <a:srgbClr val="FF7305"/>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 name="Bildobjekt 2" descr="Spock.jpg">
            <a:extLst>
              <a:ext uri="{FF2B5EF4-FFF2-40B4-BE49-F238E27FC236}">
                <a16:creationId xmlns:a16="http://schemas.microsoft.com/office/drawing/2014/main" id="{BE2D0782-5C57-7BFF-9BCB-DFFC14EAC94A}"/>
              </a:ext>
            </a:extLst>
          </p:cNvPr>
          <p:cNvPicPr>
            <a:picLocks noChangeAspect="1"/>
          </p:cNvPicPr>
          <p:nvPr/>
        </p:nvPicPr>
        <p:blipFill>
          <a:blip r:embed="rId4"/>
          <a:srcRect/>
          <a:stretch>
            <a:fillRect/>
          </a:stretch>
        </p:blipFill>
        <p:spPr bwMode="auto">
          <a:xfrm>
            <a:off x="5076056" y="3386900"/>
            <a:ext cx="1767273" cy="2160000"/>
          </a:xfrm>
          <a:prstGeom prst="ellipse">
            <a:avLst/>
          </a:prstGeom>
          <a:ln w="76200" cap="rnd" cmpd="sng">
            <a:solidFill>
              <a:srgbClr val="FF73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65E8FC01-2C84-2759-654D-C35CB5AFEB6C}"/>
              </a:ext>
            </a:extLst>
          </p:cNvPr>
          <p:cNvSpPr txBox="1"/>
          <p:nvPr/>
        </p:nvSpPr>
        <p:spPr>
          <a:xfrm>
            <a:off x="7019925" y="3861048"/>
            <a:ext cx="1907895" cy="1200329"/>
          </a:xfrm>
          <a:prstGeom prst="rect">
            <a:avLst/>
          </a:prstGeom>
          <a:noFill/>
        </p:spPr>
        <p:txBody>
          <a:bodyPr wrap="none" rtlCol="0">
            <a:spAutoFit/>
          </a:bodyPr>
          <a:lstStyle/>
          <a:p>
            <a:r>
              <a:rPr lang="en-SE" dirty="0"/>
              <a:t>Consider</a:t>
            </a:r>
          </a:p>
          <a:p>
            <a:r>
              <a:rPr lang="en-SE" dirty="0"/>
              <a:t>time-sensitive</a:t>
            </a:r>
          </a:p>
          <a:p>
            <a:r>
              <a:rPr lang="en-SE" dirty="0"/>
              <a:t>conditions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5" name="Bildobjekt 5" descr="Screen Shot 2018-08-01 at 09.32.35.png">
            <a:extLst>
              <a:ext uri="{FF2B5EF4-FFF2-40B4-BE49-F238E27FC236}">
                <a16:creationId xmlns:a16="http://schemas.microsoft.com/office/drawing/2014/main" id="{423DAB05-6534-8984-84F2-99452A76C5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423863"/>
            <a:ext cx="41148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Bildobjekt 6" descr="Screen Shot 2018-08-01 at 09.38.42.png">
            <a:extLst>
              <a:ext uri="{FF2B5EF4-FFF2-40B4-BE49-F238E27FC236}">
                <a16:creationId xmlns:a16="http://schemas.microsoft.com/office/drawing/2014/main" id="{CF1A546D-D144-CD8B-0A26-11B1D3572F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3863" y="3443288"/>
            <a:ext cx="41656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E9EB-4409-A2C8-88A9-913577498446}"/>
              </a:ext>
            </a:extLst>
          </p:cNvPr>
          <p:cNvSpPr>
            <a:spLocks noGrp="1"/>
          </p:cNvSpPr>
          <p:nvPr>
            <p:ph type="title"/>
          </p:nvPr>
        </p:nvSpPr>
        <p:spPr>
          <a:xfrm>
            <a:off x="685800" y="609600"/>
            <a:ext cx="7772400" cy="1143000"/>
          </a:xfrm>
        </p:spPr>
        <p:txBody>
          <a:bodyPr wrap="square" anchor="ctr">
            <a:normAutofit/>
          </a:bodyPr>
          <a:lstStyle/>
          <a:p>
            <a:r>
              <a:rPr lang="en-SE" dirty="0"/>
              <a:t>Decision-Making</a:t>
            </a:r>
          </a:p>
        </p:txBody>
      </p:sp>
      <p:sp>
        <p:nvSpPr>
          <p:cNvPr id="4" name="Content Placeholder 3">
            <a:extLst>
              <a:ext uri="{FF2B5EF4-FFF2-40B4-BE49-F238E27FC236}">
                <a16:creationId xmlns:a16="http://schemas.microsoft.com/office/drawing/2014/main" id="{B8F2E430-16AC-B482-6F10-525CAA1710A2}"/>
              </a:ext>
            </a:extLst>
          </p:cNvPr>
          <p:cNvSpPr>
            <a:spLocks noGrp="1"/>
          </p:cNvSpPr>
          <p:nvPr>
            <p:ph idx="1"/>
          </p:nvPr>
        </p:nvSpPr>
        <p:spPr>
          <a:xfrm>
            <a:off x="3096952" y="2557264"/>
            <a:ext cx="2950096" cy="2095872"/>
          </a:xfrm>
        </p:spPr>
        <p:txBody>
          <a:bodyPr/>
          <a:lstStyle/>
          <a:p>
            <a:r>
              <a:rPr lang="en-SE" sz="3600" dirty="0"/>
              <a:t>More tests?</a:t>
            </a:r>
          </a:p>
          <a:p>
            <a:r>
              <a:rPr lang="en-SE" sz="3600" dirty="0"/>
              <a:t>Treatment?</a:t>
            </a:r>
          </a:p>
          <a:p>
            <a:r>
              <a:rPr lang="en-SE" sz="3600" dirty="0"/>
              <a:t>Admission?</a:t>
            </a:r>
          </a:p>
        </p:txBody>
      </p:sp>
    </p:spTree>
    <p:extLst>
      <p:ext uri="{BB962C8B-B14F-4D97-AF65-F5344CB8AC3E}">
        <p14:creationId xmlns:p14="http://schemas.microsoft.com/office/powerpoint/2010/main" val="1479013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0AB057-7B34-3042-1680-DC708DFAB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97285-3C2B-B858-915C-FE85FD862B72}"/>
              </a:ext>
            </a:extLst>
          </p:cNvPr>
          <p:cNvSpPr>
            <a:spLocks noGrp="1"/>
          </p:cNvSpPr>
          <p:nvPr>
            <p:ph type="title"/>
          </p:nvPr>
        </p:nvSpPr>
        <p:spPr>
          <a:xfrm>
            <a:off x="685800" y="609600"/>
            <a:ext cx="7772400" cy="1143000"/>
          </a:xfrm>
        </p:spPr>
        <p:txBody>
          <a:bodyPr wrap="square" anchor="ctr">
            <a:normAutofit/>
          </a:bodyPr>
          <a:lstStyle/>
          <a:p>
            <a:r>
              <a:rPr lang="en-SE" dirty="0"/>
              <a:t>Decision-Making</a:t>
            </a:r>
          </a:p>
        </p:txBody>
      </p:sp>
      <p:graphicFrame>
        <p:nvGraphicFramePr>
          <p:cNvPr id="7" name="Content Placeholder 4">
            <a:extLst>
              <a:ext uri="{FF2B5EF4-FFF2-40B4-BE49-F238E27FC236}">
                <a16:creationId xmlns:a16="http://schemas.microsoft.com/office/drawing/2014/main" id="{76D6E536-68E4-C300-5ED2-DF8BCAD3EC3A}"/>
              </a:ext>
            </a:extLst>
          </p:cNvPr>
          <p:cNvGraphicFramePr>
            <a:graphicFrameLocks noGrp="1"/>
          </p:cNvGraphicFramePr>
          <p:nvPr>
            <p:ph idx="1"/>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8317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39266" name="Bildobjekt 2" descr="Screen Shot 2018-08-01 at 11.05.57.png">
            <a:extLst>
              <a:ext uri="{FF2B5EF4-FFF2-40B4-BE49-F238E27FC236}">
                <a16:creationId xmlns:a16="http://schemas.microsoft.com/office/drawing/2014/main" id="{9C62D924-EAA7-03FF-BA01-CE21DB73E7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47323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Box 1">
            <a:extLst>
              <a:ext uri="{FF2B5EF4-FFF2-40B4-BE49-F238E27FC236}">
                <a16:creationId xmlns:a16="http://schemas.microsoft.com/office/drawing/2014/main" id="{8B431BD5-2A77-BA1F-1DDC-28C2A7FD4F0C}"/>
              </a:ext>
            </a:extLst>
          </p:cNvPr>
          <p:cNvSpPr txBox="1">
            <a:spLocks noChangeArrowheads="1"/>
          </p:cNvSpPr>
          <p:nvPr/>
        </p:nvSpPr>
        <p:spPr bwMode="auto">
          <a:xfrm>
            <a:off x="1547813" y="5991225"/>
            <a:ext cx="2252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SE" sz="2400" b="0" i="0" u="none" strike="noStrike" kern="1200" cap="none" spc="0" normalizeH="0" baseline="0" noProof="0">
                <a:ln>
                  <a:noFill/>
                </a:ln>
                <a:solidFill>
                  <a:srgbClr val="FFFFFF"/>
                </a:solidFill>
                <a:effectLst/>
                <a:uLnTx/>
                <a:uFillTx/>
                <a:latin typeface="Times" charset="0"/>
                <a:ea typeface="MS PGothic" panose="020B0600070205080204" pitchFamily="34" charset="-128"/>
                <a:cs typeface="+mn-cs"/>
              </a:rPr>
              <a:t>Jerome Kassirer </a:t>
            </a:r>
            <a:endParaRPr kumimoji="0" lang="sv-SE" altLang="en-SE" sz="2400" b="0" i="0" u="none" strike="noStrike" kern="1200" cap="none" spc="0" normalizeH="0" baseline="0" noProof="0">
              <a:ln>
                <a:noFill/>
              </a:ln>
              <a:solidFill>
                <a:srgbClr val="FFFFFF"/>
              </a:solidFill>
              <a:effectLst/>
              <a:uLnTx/>
              <a:uFillTx/>
              <a:latin typeface="Times" charset="0"/>
              <a:ea typeface="MS PGothic" panose="020B0600070205080204" pitchFamily="34" charset="-128"/>
              <a:cs typeface="+mn-cs"/>
            </a:endParaRPr>
          </a:p>
        </p:txBody>
      </p:sp>
      <p:sp>
        <p:nvSpPr>
          <p:cNvPr id="139269" name="textruta 4">
            <a:extLst>
              <a:ext uri="{FF2B5EF4-FFF2-40B4-BE49-F238E27FC236}">
                <a16:creationId xmlns:a16="http://schemas.microsoft.com/office/drawing/2014/main" id="{36B595D5-1490-CB3C-C3E4-9DBB0B299C20}"/>
              </a:ext>
            </a:extLst>
          </p:cNvPr>
          <p:cNvSpPr txBox="1">
            <a:spLocks noChangeArrowheads="1"/>
          </p:cNvSpPr>
          <p:nvPr/>
        </p:nvSpPr>
        <p:spPr bwMode="auto">
          <a:xfrm>
            <a:off x="5229225" y="1844824"/>
            <a:ext cx="3784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SE" sz="24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CA" altLang="en-SE" sz="2400" b="0" i="0" u="none" strike="noStrike" kern="1200" cap="none" spc="0" normalizeH="0" baseline="0" noProof="0" dirty="0">
                <a:ln>
                  <a:noFill/>
                </a:ln>
                <a:solidFill>
                  <a:srgbClr val="FFFFFF"/>
                </a:solidFill>
                <a:effectLst/>
                <a:uLnTx/>
                <a:uFillTx/>
                <a:latin typeface="Times" charset="0"/>
                <a:ea typeface="MS PGothic" panose="020B0600070205080204" pitchFamily="34" charset="-128"/>
                <a:cs typeface="Times New Roman" panose="02020603050405020304" pitchFamily="18" charset="0"/>
              </a:rPr>
              <a:t>Our task is . . . to reduce the level of diagnostic uncertainty enough to make optimal therapeutic decisions</a:t>
            </a:r>
            <a:r>
              <a:rPr kumimoji="0" lang="en-CA" altLang="en-SE" sz="24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altLang="en-SE" sz="24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8F988F33-E56B-254A-9019-1B9D0EF36867}"/>
              </a:ext>
            </a:extLst>
          </p:cNvPr>
          <p:cNvSpPr>
            <a:spLocks noGrp="1" noChangeArrowheads="1"/>
          </p:cNvSpPr>
          <p:nvPr>
            <p:ph type="title"/>
          </p:nvPr>
        </p:nvSpPr>
        <p:spPr>
          <a:xfrm>
            <a:off x="715963" y="620713"/>
            <a:ext cx="7772400" cy="1143000"/>
          </a:xfrm>
        </p:spPr>
        <p:txBody>
          <a:bodyPr/>
          <a:lstStyle/>
          <a:p>
            <a:pPr>
              <a:defRPr/>
            </a:pPr>
            <a:r>
              <a:rPr lang="sv-SE" sz="4000" dirty="0"/>
              <a:t>Test/</a:t>
            </a:r>
            <a:r>
              <a:rPr lang="sv-SE" sz="4000" dirty="0" err="1"/>
              <a:t>Treat</a:t>
            </a:r>
            <a:r>
              <a:rPr lang="sv-SE" sz="4000" dirty="0"/>
              <a:t> </a:t>
            </a:r>
            <a:r>
              <a:rPr lang="sv-SE" sz="4000" dirty="0" err="1"/>
              <a:t>Thresholds</a:t>
            </a:r>
            <a:endParaRPr lang="sv-SE" dirty="0"/>
          </a:p>
        </p:txBody>
      </p:sp>
      <p:sp>
        <p:nvSpPr>
          <p:cNvPr id="449539" name="Line 3">
            <a:extLst>
              <a:ext uri="{FF2B5EF4-FFF2-40B4-BE49-F238E27FC236}">
                <a16:creationId xmlns:a16="http://schemas.microsoft.com/office/drawing/2014/main" id="{699A1946-3ABE-4544-B585-744FC99A0742}"/>
              </a:ext>
            </a:extLst>
          </p:cNvPr>
          <p:cNvSpPr>
            <a:spLocks noChangeShapeType="1"/>
          </p:cNvSpPr>
          <p:nvPr/>
        </p:nvSpPr>
        <p:spPr bwMode="auto">
          <a:xfrm>
            <a:off x="952500" y="1988840"/>
            <a:ext cx="0" cy="4194473"/>
          </a:xfrm>
          <a:prstGeom prst="line">
            <a:avLst/>
          </a:prstGeom>
          <a:noFill/>
          <a:ln w="9525">
            <a:solidFill>
              <a:schemeClr val="tx1"/>
            </a:solidFill>
            <a:round/>
            <a:headEnd type="triangle"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0" name="Line 4">
            <a:extLst>
              <a:ext uri="{FF2B5EF4-FFF2-40B4-BE49-F238E27FC236}">
                <a16:creationId xmlns:a16="http://schemas.microsoft.com/office/drawing/2014/main" id="{923C0064-3BC9-9B49-B870-AF7E2CF21FBD}"/>
              </a:ext>
            </a:extLst>
          </p:cNvPr>
          <p:cNvSpPr>
            <a:spLocks noChangeShapeType="1"/>
          </p:cNvSpPr>
          <p:nvPr/>
        </p:nvSpPr>
        <p:spPr bwMode="auto">
          <a:xfrm flipV="1">
            <a:off x="952500" y="6165850"/>
            <a:ext cx="6643688" cy="174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3" name="Line 7">
            <a:extLst>
              <a:ext uri="{FF2B5EF4-FFF2-40B4-BE49-F238E27FC236}">
                <a16:creationId xmlns:a16="http://schemas.microsoft.com/office/drawing/2014/main" id="{7BAB52F0-3335-534B-BB40-AB1FB73390BF}"/>
              </a:ext>
            </a:extLst>
          </p:cNvPr>
          <p:cNvSpPr>
            <a:spLocks noChangeShapeType="1"/>
          </p:cNvSpPr>
          <p:nvPr/>
        </p:nvSpPr>
        <p:spPr bwMode="auto">
          <a:xfrm>
            <a:off x="992188" y="5157192"/>
            <a:ext cx="6643681" cy="12698"/>
          </a:xfrm>
          <a:prstGeom prst="line">
            <a:avLst/>
          </a:prstGeom>
          <a:noFill/>
          <a:ln w="76200">
            <a:solidFill>
              <a:srgbClr val="FF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6" name="Line 10">
            <a:extLst>
              <a:ext uri="{FF2B5EF4-FFF2-40B4-BE49-F238E27FC236}">
                <a16:creationId xmlns:a16="http://schemas.microsoft.com/office/drawing/2014/main" id="{CA5BA7FE-F381-D34B-B795-7734B18112CC}"/>
              </a:ext>
            </a:extLst>
          </p:cNvPr>
          <p:cNvSpPr>
            <a:spLocks noChangeShapeType="1"/>
          </p:cNvSpPr>
          <p:nvPr/>
        </p:nvSpPr>
        <p:spPr bwMode="auto">
          <a:xfrm flipV="1">
            <a:off x="992188" y="3284984"/>
            <a:ext cx="6604000" cy="0"/>
          </a:xfrm>
          <a:prstGeom prst="line">
            <a:avLst/>
          </a:prstGeom>
          <a:noFill/>
          <a:ln w="7620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57" name="Rectangle 21">
            <a:extLst>
              <a:ext uri="{FF2B5EF4-FFF2-40B4-BE49-F238E27FC236}">
                <a16:creationId xmlns:a16="http://schemas.microsoft.com/office/drawing/2014/main" id="{3C3F26B7-A0BF-A044-A4E3-55223D4C9B96}"/>
              </a:ext>
            </a:extLst>
          </p:cNvPr>
          <p:cNvSpPr>
            <a:spLocks noChangeArrowheads="1"/>
          </p:cNvSpPr>
          <p:nvPr/>
        </p:nvSpPr>
        <p:spPr bwMode="auto">
          <a:xfrm rot="16200000">
            <a:off x="-439175" y="3889088"/>
            <a:ext cx="198483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dirty="0">
                <a:latin typeface="Times" charset="0"/>
                <a:ea typeface="ＭＳ Ｐゴシック" charset="0"/>
                <a:cs typeface="ＭＳ Ｐゴシック" charset="0"/>
              </a:rPr>
              <a:t>Likelihood</a:t>
            </a:r>
            <a:endParaRPr lang="en-US" sz="2800" dirty="0">
              <a:latin typeface="Times"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AF062DD3-DCD6-A07D-7995-F0D3751F00DB}"/>
              </a:ext>
            </a:extLst>
          </p:cNvPr>
          <p:cNvSpPr txBox="1"/>
          <p:nvPr/>
        </p:nvSpPr>
        <p:spPr>
          <a:xfrm>
            <a:off x="4245071" y="2204864"/>
            <a:ext cx="1035861" cy="584775"/>
          </a:xfrm>
          <a:prstGeom prst="rect">
            <a:avLst/>
          </a:prstGeom>
          <a:noFill/>
        </p:spPr>
        <p:txBody>
          <a:bodyPr wrap="none" rtlCol="0">
            <a:spAutoFit/>
          </a:bodyPr>
          <a:lstStyle/>
          <a:p>
            <a:r>
              <a:rPr lang="en-SE" sz="3200" dirty="0"/>
              <a:t>Treat</a:t>
            </a:r>
          </a:p>
        </p:txBody>
      </p:sp>
      <p:sp>
        <p:nvSpPr>
          <p:cNvPr id="3" name="TextBox 2">
            <a:extLst>
              <a:ext uri="{FF2B5EF4-FFF2-40B4-BE49-F238E27FC236}">
                <a16:creationId xmlns:a16="http://schemas.microsoft.com/office/drawing/2014/main" id="{129FADCB-AD0C-9DF0-298E-944F376858C8}"/>
              </a:ext>
            </a:extLst>
          </p:cNvPr>
          <p:cNvSpPr txBox="1"/>
          <p:nvPr/>
        </p:nvSpPr>
        <p:spPr>
          <a:xfrm>
            <a:off x="4331537" y="3924345"/>
            <a:ext cx="862929" cy="584775"/>
          </a:xfrm>
          <a:prstGeom prst="rect">
            <a:avLst/>
          </a:prstGeom>
          <a:noFill/>
        </p:spPr>
        <p:txBody>
          <a:bodyPr wrap="none" rtlCol="0">
            <a:spAutoFit/>
          </a:bodyPr>
          <a:lstStyle/>
          <a:p>
            <a:r>
              <a:rPr lang="en-SE" sz="3200" dirty="0"/>
              <a:t>Test</a:t>
            </a:r>
          </a:p>
        </p:txBody>
      </p:sp>
      <p:sp>
        <p:nvSpPr>
          <p:cNvPr id="4" name="TextBox 3">
            <a:extLst>
              <a:ext uri="{FF2B5EF4-FFF2-40B4-BE49-F238E27FC236}">
                <a16:creationId xmlns:a16="http://schemas.microsoft.com/office/drawing/2014/main" id="{CF48EF99-8C94-E1DF-1389-74918BB32BC1}"/>
              </a:ext>
            </a:extLst>
          </p:cNvPr>
          <p:cNvSpPr txBox="1"/>
          <p:nvPr/>
        </p:nvSpPr>
        <p:spPr>
          <a:xfrm>
            <a:off x="3779912" y="5436513"/>
            <a:ext cx="1966179" cy="584775"/>
          </a:xfrm>
          <a:prstGeom prst="rect">
            <a:avLst/>
          </a:prstGeom>
          <a:noFill/>
        </p:spPr>
        <p:txBody>
          <a:bodyPr wrap="none" rtlCol="0">
            <a:spAutoFit/>
          </a:bodyPr>
          <a:lstStyle/>
          <a:p>
            <a:r>
              <a:rPr lang="en-SE" sz="3200" dirty="0"/>
              <a:t>Don’t treat</a:t>
            </a:r>
          </a:p>
        </p:txBody>
      </p:sp>
    </p:spTree>
    <p:extLst>
      <p:ext uri="{BB962C8B-B14F-4D97-AF65-F5344CB8AC3E}">
        <p14:creationId xmlns:p14="http://schemas.microsoft.com/office/powerpoint/2010/main" val="1618748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5F0D3D-F6A7-1F94-0B09-3B9E048B9C26}"/>
            </a:ext>
          </a:extLst>
        </p:cNvPr>
        <p:cNvGrpSpPr/>
        <p:nvPr/>
      </p:nvGrpSpPr>
      <p:grpSpPr>
        <a:xfrm>
          <a:off x="0" y="0"/>
          <a:ext cx="0" cy="0"/>
          <a:chOff x="0" y="0"/>
          <a:chExt cx="0" cy="0"/>
        </a:xfrm>
      </p:grpSpPr>
      <p:sp>
        <p:nvSpPr>
          <p:cNvPr id="449538" name="Rectangle 2">
            <a:extLst>
              <a:ext uri="{FF2B5EF4-FFF2-40B4-BE49-F238E27FC236}">
                <a16:creationId xmlns:a16="http://schemas.microsoft.com/office/drawing/2014/main" id="{86842FF2-1A4B-3BD4-B8A1-7A54C42B9B93}"/>
              </a:ext>
            </a:extLst>
          </p:cNvPr>
          <p:cNvSpPr>
            <a:spLocks noGrp="1" noChangeArrowheads="1"/>
          </p:cNvSpPr>
          <p:nvPr>
            <p:ph type="title"/>
          </p:nvPr>
        </p:nvSpPr>
        <p:spPr>
          <a:xfrm>
            <a:off x="715963" y="620713"/>
            <a:ext cx="7772400" cy="1143000"/>
          </a:xfrm>
        </p:spPr>
        <p:txBody>
          <a:bodyPr/>
          <a:lstStyle/>
          <a:p>
            <a:pPr>
              <a:defRPr/>
            </a:pPr>
            <a:r>
              <a:rPr lang="sv-SE" sz="4000" dirty="0"/>
              <a:t>Test/</a:t>
            </a:r>
            <a:r>
              <a:rPr lang="sv-SE" sz="4000" dirty="0" err="1"/>
              <a:t>Treat</a:t>
            </a:r>
            <a:r>
              <a:rPr lang="sv-SE" sz="4000" dirty="0"/>
              <a:t> </a:t>
            </a:r>
            <a:r>
              <a:rPr lang="sv-SE" sz="4000" dirty="0" err="1"/>
              <a:t>Thresholds</a:t>
            </a:r>
            <a:endParaRPr lang="sv-SE" dirty="0"/>
          </a:p>
        </p:txBody>
      </p:sp>
      <p:sp>
        <p:nvSpPr>
          <p:cNvPr id="449539" name="Line 3">
            <a:extLst>
              <a:ext uri="{FF2B5EF4-FFF2-40B4-BE49-F238E27FC236}">
                <a16:creationId xmlns:a16="http://schemas.microsoft.com/office/drawing/2014/main" id="{1A382DAA-017B-7449-6335-FF30201373FD}"/>
              </a:ext>
            </a:extLst>
          </p:cNvPr>
          <p:cNvSpPr>
            <a:spLocks noChangeShapeType="1"/>
          </p:cNvSpPr>
          <p:nvPr/>
        </p:nvSpPr>
        <p:spPr bwMode="auto">
          <a:xfrm>
            <a:off x="952500" y="2525713"/>
            <a:ext cx="0" cy="3657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0" name="Line 4">
            <a:extLst>
              <a:ext uri="{FF2B5EF4-FFF2-40B4-BE49-F238E27FC236}">
                <a16:creationId xmlns:a16="http://schemas.microsoft.com/office/drawing/2014/main" id="{EF59B643-D1B1-BBAD-E15F-BBE44FE7485D}"/>
              </a:ext>
            </a:extLst>
          </p:cNvPr>
          <p:cNvSpPr>
            <a:spLocks noChangeShapeType="1"/>
          </p:cNvSpPr>
          <p:nvPr/>
        </p:nvSpPr>
        <p:spPr bwMode="auto">
          <a:xfrm flipV="1">
            <a:off x="952500" y="6165850"/>
            <a:ext cx="6643688" cy="174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3" name="Line 7">
            <a:extLst>
              <a:ext uri="{FF2B5EF4-FFF2-40B4-BE49-F238E27FC236}">
                <a16:creationId xmlns:a16="http://schemas.microsoft.com/office/drawing/2014/main" id="{3F9A9D75-289E-E979-A6C1-26C3EE1F430C}"/>
              </a:ext>
            </a:extLst>
          </p:cNvPr>
          <p:cNvSpPr>
            <a:spLocks noChangeShapeType="1"/>
          </p:cNvSpPr>
          <p:nvPr/>
        </p:nvSpPr>
        <p:spPr bwMode="auto">
          <a:xfrm flipV="1">
            <a:off x="992188" y="5356224"/>
            <a:ext cx="3939857" cy="17464"/>
          </a:xfrm>
          <a:prstGeom prst="line">
            <a:avLst/>
          </a:prstGeom>
          <a:noFill/>
          <a:ln w="762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6" name="Line 10">
            <a:extLst>
              <a:ext uri="{FF2B5EF4-FFF2-40B4-BE49-F238E27FC236}">
                <a16:creationId xmlns:a16="http://schemas.microsoft.com/office/drawing/2014/main" id="{E04A01DF-32BE-DF21-7199-4860AC30754A}"/>
              </a:ext>
            </a:extLst>
          </p:cNvPr>
          <p:cNvSpPr>
            <a:spLocks noChangeShapeType="1"/>
          </p:cNvSpPr>
          <p:nvPr/>
        </p:nvSpPr>
        <p:spPr bwMode="auto">
          <a:xfrm flipV="1">
            <a:off x="992188" y="3051174"/>
            <a:ext cx="3939847" cy="17464"/>
          </a:xfrm>
          <a:prstGeom prst="line">
            <a:avLst/>
          </a:prstGeom>
          <a:noFill/>
          <a:ln w="76200">
            <a:solidFill>
              <a:srgbClr val="008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57" name="Rectangle 21">
            <a:extLst>
              <a:ext uri="{FF2B5EF4-FFF2-40B4-BE49-F238E27FC236}">
                <a16:creationId xmlns:a16="http://schemas.microsoft.com/office/drawing/2014/main" id="{3A83C0A0-17EA-3076-4628-7FA6AADD9F37}"/>
              </a:ext>
            </a:extLst>
          </p:cNvPr>
          <p:cNvSpPr>
            <a:spLocks noChangeArrowheads="1"/>
          </p:cNvSpPr>
          <p:nvPr/>
        </p:nvSpPr>
        <p:spPr bwMode="auto">
          <a:xfrm rot="16200000">
            <a:off x="-919956" y="3950494"/>
            <a:ext cx="29464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cs typeface="ＭＳ Ｐゴシック" charset="0"/>
              </a:rPr>
              <a:t>Diagnostic Likelihood</a:t>
            </a:r>
          </a:p>
        </p:txBody>
      </p:sp>
      <p:sp>
        <p:nvSpPr>
          <p:cNvPr id="45066" name="textruta 4">
            <a:extLst>
              <a:ext uri="{FF2B5EF4-FFF2-40B4-BE49-F238E27FC236}">
                <a16:creationId xmlns:a16="http://schemas.microsoft.com/office/drawing/2014/main" id="{3CF8851F-9253-CC13-D099-5554D08C2CCD}"/>
              </a:ext>
            </a:extLst>
          </p:cNvPr>
          <p:cNvSpPr txBox="1">
            <a:spLocks noChangeArrowheads="1"/>
          </p:cNvSpPr>
          <p:nvPr/>
        </p:nvSpPr>
        <p:spPr bwMode="auto">
          <a:xfrm>
            <a:off x="5148071" y="2781300"/>
            <a:ext cx="3744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sv-SE" altLang="en-SE" b="1" dirty="0">
                <a:solidFill>
                  <a:srgbClr val="008000"/>
                </a:solidFill>
              </a:rPr>
              <a:t>Test / </a:t>
            </a:r>
            <a:r>
              <a:rPr lang="sv-SE" altLang="en-SE" b="1" dirty="0" err="1">
                <a:solidFill>
                  <a:srgbClr val="008000"/>
                </a:solidFill>
              </a:rPr>
              <a:t>Treatment</a:t>
            </a:r>
            <a:r>
              <a:rPr lang="sv-SE" altLang="en-SE" b="1" dirty="0">
                <a:solidFill>
                  <a:srgbClr val="008000"/>
                </a:solidFill>
              </a:rPr>
              <a:t> </a:t>
            </a:r>
            <a:r>
              <a:rPr lang="sv-SE" altLang="en-SE" b="1" dirty="0" err="1">
                <a:solidFill>
                  <a:srgbClr val="008000"/>
                </a:solidFill>
              </a:rPr>
              <a:t>Threshold</a:t>
            </a:r>
            <a:endParaRPr lang="sv-SE" altLang="en-SE" b="1" dirty="0">
              <a:solidFill>
                <a:srgbClr val="008000"/>
              </a:solidFill>
            </a:endParaRPr>
          </a:p>
        </p:txBody>
      </p:sp>
      <p:sp>
        <p:nvSpPr>
          <p:cNvPr id="45067" name="textruta 20">
            <a:extLst>
              <a:ext uri="{FF2B5EF4-FFF2-40B4-BE49-F238E27FC236}">
                <a16:creationId xmlns:a16="http://schemas.microsoft.com/office/drawing/2014/main" id="{C6679566-0D6B-A5CA-0684-ADCB0C4EE899}"/>
              </a:ext>
            </a:extLst>
          </p:cNvPr>
          <p:cNvSpPr txBox="1">
            <a:spLocks noChangeArrowheads="1"/>
          </p:cNvSpPr>
          <p:nvPr/>
        </p:nvSpPr>
        <p:spPr bwMode="auto">
          <a:xfrm>
            <a:off x="4932045" y="5084763"/>
            <a:ext cx="41801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sv-SE" altLang="en-SE" b="1" dirty="0">
                <a:solidFill>
                  <a:srgbClr val="FF0000"/>
                </a:solidFill>
              </a:rPr>
              <a:t>No </a:t>
            </a:r>
            <a:r>
              <a:rPr lang="sv-SE" altLang="en-SE" b="1" dirty="0" err="1">
                <a:solidFill>
                  <a:srgbClr val="FF0000"/>
                </a:solidFill>
              </a:rPr>
              <a:t>Treatment</a:t>
            </a:r>
            <a:r>
              <a:rPr lang="sv-SE" altLang="en-SE" b="1" dirty="0">
                <a:solidFill>
                  <a:srgbClr val="FF0000"/>
                </a:solidFill>
              </a:rPr>
              <a:t> / Test </a:t>
            </a:r>
            <a:r>
              <a:rPr lang="sv-SE" altLang="en-SE" b="1" dirty="0" err="1">
                <a:solidFill>
                  <a:srgbClr val="FF0000"/>
                </a:solidFill>
              </a:rPr>
              <a:t>Threshold</a:t>
            </a:r>
            <a:endParaRPr lang="sv-SE" altLang="en-SE" b="1" dirty="0">
              <a:solidFill>
                <a:srgbClr val="FF0000"/>
              </a:solidFill>
            </a:endParaRPr>
          </a:p>
        </p:txBody>
      </p:sp>
    </p:spTree>
    <p:extLst>
      <p:ext uri="{BB962C8B-B14F-4D97-AF65-F5344CB8AC3E}">
        <p14:creationId xmlns:p14="http://schemas.microsoft.com/office/powerpoint/2010/main" val="1112213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1" descr="800px-Smiley.png">
            <a:extLst>
              <a:ext uri="{FF2B5EF4-FFF2-40B4-BE49-F238E27FC236}">
                <a16:creationId xmlns:a16="http://schemas.microsoft.com/office/drawing/2014/main" id="{AC87E747-B21C-0852-7CEF-251AE9EC4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667000" y="1524000"/>
            <a:ext cx="3810000" cy="381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80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dirty="0"/>
              <a:t>System 1</a:t>
            </a:r>
          </a:p>
        </p:txBody>
      </p:sp>
      <p:sp>
        <p:nvSpPr>
          <p:cNvPr id="4" name="Platshållare för innehåll 3"/>
          <p:cNvSpPr>
            <a:spLocks noGrp="1"/>
          </p:cNvSpPr>
          <p:nvPr>
            <p:ph sz="half" idx="1"/>
          </p:nvPr>
        </p:nvSpPr>
        <p:spPr>
          <a:xfrm>
            <a:off x="4114800" y="2342147"/>
            <a:ext cx="4728411" cy="2671029"/>
          </a:xfrm>
        </p:spPr>
        <p:txBody>
          <a:bodyPr/>
          <a:lstStyle/>
          <a:p>
            <a:r>
              <a:rPr lang="sv-SE" altLang="en-SE" sz="3200" dirty="0" err="1"/>
              <a:t>Unconscious</a:t>
            </a:r>
            <a:endParaRPr lang="sv-SE" altLang="en-SE" sz="3200" dirty="0"/>
          </a:p>
          <a:p>
            <a:r>
              <a:rPr lang="sv-SE" altLang="en-SE" sz="3200" dirty="0" err="1"/>
              <a:t>Pattern</a:t>
            </a:r>
            <a:r>
              <a:rPr lang="sv-SE" altLang="en-SE" sz="3200" dirty="0"/>
              <a:t> </a:t>
            </a:r>
            <a:r>
              <a:rPr lang="sv-SE" altLang="en-SE" sz="3200" dirty="0" err="1"/>
              <a:t>recognition</a:t>
            </a:r>
            <a:endParaRPr lang="sv-SE" altLang="en-SE" sz="3200" dirty="0"/>
          </a:p>
          <a:p>
            <a:r>
              <a:rPr lang="sv-SE" altLang="en-SE" sz="3200" dirty="0" err="1"/>
              <a:t>Jumps</a:t>
            </a:r>
            <a:r>
              <a:rPr lang="sv-SE" altLang="en-SE" sz="3200" dirty="0"/>
              <a:t> to </a:t>
            </a:r>
            <a:r>
              <a:rPr lang="sv-SE" altLang="en-SE" sz="3200" dirty="0" err="1"/>
              <a:t>conclusions</a:t>
            </a:r>
            <a:endParaRPr lang="sv-SE" altLang="en-SE" sz="3200" dirty="0"/>
          </a:p>
          <a:p>
            <a:r>
              <a:rPr lang="sv-SE" altLang="en-SE" sz="3200" dirty="0" err="1"/>
              <a:t>Effortless</a:t>
            </a:r>
            <a:r>
              <a:rPr lang="sv-SE" altLang="en-SE" sz="3200" dirty="0"/>
              <a:t>/Emotional</a:t>
            </a:r>
          </a:p>
        </p:txBody>
      </p:sp>
      <p:pic>
        <p:nvPicPr>
          <p:cNvPr id="5" name="Bildobjekt 2" descr="Kirk.jp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747" y="1592179"/>
            <a:ext cx="3240000" cy="39600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27532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7452CD58-BE76-6140-ACB5-E2EB8165BDEE}"/>
              </a:ext>
            </a:extLst>
          </p:cNvPr>
          <p:cNvSpPr>
            <a:spLocks noGrp="1" noChangeArrowheads="1"/>
          </p:cNvSpPr>
          <p:nvPr>
            <p:ph type="title"/>
          </p:nvPr>
        </p:nvSpPr>
        <p:spPr>
          <a:xfrm>
            <a:off x="715963" y="620713"/>
            <a:ext cx="7772400" cy="1143000"/>
          </a:xfrm>
        </p:spPr>
        <p:txBody>
          <a:bodyPr/>
          <a:lstStyle/>
          <a:p>
            <a:r>
              <a:rPr lang="sv-SE" altLang="en-SE" sz="4000" dirty="0"/>
              <a:t>Disposition </a:t>
            </a:r>
            <a:r>
              <a:rPr lang="sv-SE" altLang="en-SE" sz="4000" dirty="0" err="1"/>
              <a:t>Thresholds</a:t>
            </a:r>
            <a:endParaRPr lang="sv-SE" altLang="en-SE" dirty="0"/>
          </a:p>
        </p:txBody>
      </p:sp>
      <p:sp>
        <p:nvSpPr>
          <p:cNvPr id="110594" name="Line 3">
            <a:extLst>
              <a:ext uri="{FF2B5EF4-FFF2-40B4-BE49-F238E27FC236}">
                <a16:creationId xmlns:a16="http://schemas.microsoft.com/office/drawing/2014/main" id="{6C6CB9A6-7707-B148-AEF5-C9AB3CC05E51}"/>
              </a:ext>
            </a:extLst>
          </p:cNvPr>
          <p:cNvSpPr>
            <a:spLocks noChangeShapeType="1"/>
          </p:cNvSpPr>
          <p:nvPr/>
        </p:nvSpPr>
        <p:spPr bwMode="auto">
          <a:xfrm>
            <a:off x="952500" y="2525713"/>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5" name="Line 4">
            <a:extLst>
              <a:ext uri="{FF2B5EF4-FFF2-40B4-BE49-F238E27FC236}">
                <a16:creationId xmlns:a16="http://schemas.microsoft.com/office/drawing/2014/main" id="{236217C0-DD32-6B4B-8CAC-11BBA74B815C}"/>
              </a:ext>
            </a:extLst>
          </p:cNvPr>
          <p:cNvSpPr>
            <a:spLocks noChangeShapeType="1"/>
          </p:cNvSpPr>
          <p:nvPr/>
        </p:nvSpPr>
        <p:spPr bwMode="auto">
          <a:xfrm flipV="1">
            <a:off x="952500" y="6165850"/>
            <a:ext cx="6643688" cy="17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6" name="Line 7">
            <a:extLst>
              <a:ext uri="{FF2B5EF4-FFF2-40B4-BE49-F238E27FC236}">
                <a16:creationId xmlns:a16="http://schemas.microsoft.com/office/drawing/2014/main" id="{08F71446-7B6F-7642-8936-8CBB9B2295F6}"/>
              </a:ext>
            </a:extLst>
          </p:cNvPr>
          <p:cNvSpPr>
            <a:spLocks noChangeShapeType="1"/>
          </p:cNvSpPr>
          <p:nvPr/>
        </p:nvSpPr>
        <p:spPr bwMode="auto">
          <a:xfrm>
            <a:off x="992188" y="5373688"/>
            <a:ext cx="5562600"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7" name="Line 10">
            <a:extLst>
              <a:ext uri="{FF2B5EF4-FFF2-40B4-BE49-F238E27FC236}">
                <a16:creationId xmlns:a16="http://schemas.microsoft.com/office/drawing/2014/main" id="{2CEB0329-3639-274F-9742-05099726DEB5}"/>
              </a:ext>
            </a:extLst>
          </p:cNvPr>
          <p:cNvSpPr>
            <a:spLocks noChangeShapeType="1"/>
          </p:cNvSpPr>
          <p:nvPr/>
        </p:nvSpPr>
        <p:spPr bwMode="auto">
          <a:xfrm>
            <a:off x="992188" y="3068638"/>
            <a:ext cx="5562600" cy="0"/>
          </a:xfrm>
          <a:prstGeom prst="line">
            <a:avLst/>
          </a:prstGeom>
          <a:noFill/>
          <a:ln w="76200">
            <a:solidFill>
              <a:srgbClr val="008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9" name="textruta 4">
            <a:extLst>
              <a:ext uri="{FF2B5EF4-FFF2-40B4-BE49-F238E27FC236}">
                <a16:creationId xmlns:a16="http://schemas.microsoft.com/office/drawing/2014/main" id="{C216534C-8DC0-EC43-9A54-81932BFECD4E}"/>
              </a:ext>
            </a:extLst>
          </p:cNvPr>
          <p:cNvSpPr txBox="1">
            <a:spLocks noChangeArrowheads="1"/>
          </p:cNvSpPr>
          <p:nvPr/>
        </p:nvSpPr>
        <p:spPr bwMode="auto">
          <a:xfrm>
            <a:off x="6804025" y="2781300"/>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sv-SE" altLang="en-SE" sz="2400" b="1" dirty="0" err="1">
                <a:solidFill>
                  <a:srgbClr val="008000"/>
                </a:solidFill>
              </a:rPr>
              <a:t>Admit</a:t>
            </a:r>
            <a:endParaRPr lang="sv-SE" altLang="en-SE" sz="2400" b="1" dirty="0">
              <a:solidFill>
                <a:srgbClr val="008000"/>
              </a:solidFill>
            </a:endParaRPr>
          </a:p>
        </p:txBody>
      </p:sp>
      <p:sp>
        <p:nvSpPr>
          <p:cNvPr id="110600" name="textruta 20">
            <a:extLst>
              <a:ext uri="{FF2B5EF4-FFF2-40B4-BE49-F238E27FC236}">
                <a16:creationId xmlns:a16="http://schemas.microsoft.com/office/drawing/2014/main" id="{6C6FB9AA-CF8A-6E48-B9FB-546AF4E338E5}"/>
              </a:ext>
            </a:extLst>
          </p:cNvPr>
          <p:cNvSpPr txBox="1">
            <a:spLocks noChangeArrowheads="1"/>
          </p:cNvSpPr>
          <p:nvPr/>
        </p:nvSpPr>
        <p:spPr bwMode="auto">
          <a:xfrm>
            <a:off x="6799263" y="5084763"/>
            <a:ext cx="1500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sv-SE" altLang="en-SE" sz="2400" b="1" dirty="0">
                <a:solidFill>
                  <a:srgbClr val="FF0000"/>
                </a:solidFill>
              </a:rPr>
              <a:t>Discharge</a:t>
            </a:r>
          </a:p>
        </p:txBody>
      </p:sp>
    </p:spTree>
    <p:extLst>
      <p:ext uri="{BB962C8B-B14F-4D97-AF65-F5344CB8AC3E}">
        <p14:creationId xmlns:p14="http://schemas.microsoft.com/office/powerpoint/2010/main" val="1791419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ubrik 1">
            <a:extLst>
              <a:ext uri="{FF2B5EF4-FFF2-40B4-BE49-F238E27FC236}">
                <a16:creationId xmlns:a16="http://schemas.microsoft.com/office/drawing/2014/main" id="{1CC6375A-4DF1-F045-8718-72E7DE5B565B}"/>
              </a:ext>
            </a:extLst>
          </p:cNvPr>
          <p:cNvSpPr>
            <a:spLocks noGrp="1" noChangeArrowheads="1"/>
          </p:cNvSpPr>
          <p:nvPr>
            <p:ph type="title"/>
          </p:nvPr>
        </p:nvSpPr>
        <p:spPr/>
        <p:txBody>
          <a:bodyPr/>
          <a:lstStyle/>
          <a:p>
            <a:r>
              <a:rPr lang="sv-SE" altLang="en-SE" dirty="0" err="1">
                <a:solidFill>
                  <a:schemeClr val="tx1"/>
                </a:solidFill>
              </a:rPr>
              <a:t>Factors</a:t>
            </a:r>
            <a:r>
              <a:rPr lang="sv-SE" altLang="en-SE" dirty="0">
                <a:solidFill>
                  <a:schemeClr val="tx1"/>
                </a:solidFill>
              </a:rPr>
              <a:t> </a:t>
            </a:r>
            <a:r>
              <a:rPr lang="sv-SE" altLang="en-SE" dirty="0" err="1">
                <a:solidFill>
                  <a:schemeClr val="tx1"/>
                </a:solidFill>
              </a:rPr>
              <a:t>Determining</a:t>
            </a:r>
            <a:r>
              <a:rPr lang="sv-SE" altLang="en-SE" dirty="0">
                <a:solidFill>
                  <a:schemeClr val="tx1"/>
                </a:solidFill>
              </a:rPr>
              <a:t> </a:t>
            </a:r>
            <a:r>
              <a:rPr lang="sv-SE" altLang="en-SE" dirty="0" err="1">
                <a:solidFill>
                  <a:schemeClr val="tx1"/>
                </a:solidFill>
              </a:rPr>
              <a:t>Thresholds</a:t>
            </a:r>
            <a:endParaRPr lang="sv-SE" altLang="en-SE" dirty="0">
              <a:solidFill>
                <a:schemeClr val="tx1"/>
              </a:solidFill>
            </a:endParaRPr>
          </a:p>
        </p:txBody>
      </p:sp>
      <p:sp>
        <p:nvSpPr>
          <p:cNvPr id="108546" name="Platshållare för innehåll 2">
            <a:extLst>
              <a:ext uri="{FF2B5EF4-FFF2-40B4-BE49-F238E27FC236}">
                <a16:creationId xmlns:a16="http://schemas.microsoft.com/office/drawing/2014/main" id="{7933B252-3AB2-2745-8EE4-86A666CBFC8A}"/>
              </a:ext>
            </a:extLst>
          </p:cNvPr>
          <p:cNvSpPr>
            <a:spLocks noGrp="1" noChangeArrowheads="1"/>
          </p:cNvSpPr>
          <p:nvPr>
            <p:ph sz="half" idx="1"/>
          </p:nvPr>
        </p:nvSpPr>
        <p:spPr>
          <a:xfrm>
            <a:off x="34925" y="1981200"/>
            <a:ext cx="3022600" cy="4400128"/>
          </a:xfrm>
        </p:spPr>
        <p:txBody>
          <a:bodyPr/>
          <a:lstStyle/>
          <a:p>
            <a:r>
              <a:rPr lang="sv-SE" altLang="en-SE" dirty="0"/>
              <a:t>Tests:</a:t>
            </a:r>
          </a:p>
          <a:p>
            <a:pPr lvl="1"/>
            <a:r>
              <a:rPr lang="sv-SE" altLang="en-SE" dirty="0"/>
              <a:t>Risks</a:t>
            </a:r>
          </a:p>
          <a:p>
            <a:pPr lvl="1"/>
            <a:r>
              <a:rPr lang="sv-SE" altLang="en-SE" dirty="0" err="1"/>
              <a:t>Benefits</a:t>
            </a:r>
            <a:endParaRPr lang="sv-SE" altLang="en-SE" dirty="0"/>
          </a:p>
          <a:p>
            <a:r>
              <a:rPr lang="sv-SE" altLang="en-SE" dirty="0" err="1"/>
              <a:t>Treatments</a:t>
            </a:r>
            <a:r>
              <a:rPr lang="sv-SE" altLang="en-SE" dirty="0"/>
              <a:t>:</a:t>
            </a:r>
          </a:p>
          <a:p>
            <a:pPr lvl="1"/>
            <a:r>
              <a:rPr lang="sv-SE" altLang="en-SE" dirty="0"/>
              <a:t>Risks</a:t>
            </a:r>
          </a:p>
          <a:p>
            <a:pPr lvl="1"/>
            <a:r>
              <a:rPr lang="sv-SE" altLang="en-SE" dirty="0" err="1"/>
              <a:t>Benefits</a:t>
            </a:r>
            <a:endParaRPr lang="sv-SE" altLang="en-SE" dirty="0"/>
          </a:p>
          <a:p>
            <a:r>
              <a:rPr lang="sv-SE" altLang="en-SE" dirty="0" err="1"/>
              <a:t>Admission</a:t>
            </a:r>
            <a:r>
              <a:rPr lang="sv-SE" altLang="en-SE" dirty="0"/>
              <a:t>:</a:t>
            </a:r>
          </a:p>
          <a:p>
            <a:pPr lvl="1"/>
            <a:r>
              <a:rPr lang="sv-SE" altLang="en-SE" dirty="0"/>
              <a:t>Risks</a:t>
            </a:r>
          </a:p>
          <a:p>
            <a:pPr lvl="1"/>
            <a:r>
              <a:rPr lang="sv-SE" altLang="en-SE" dirty="0" err="1"/>
              <a:t>Benefits</a:t>
            </a:r>
            <a:endParaRPr lang="sv-SE" altLang="en-SE" dirty="0"/>
          </a:p>
        </p:txBody>
      </p:sp>
      <p:sp>
        <p:nvSpPr>
          <p:cNvPr id="108547" name="Platshållare för innehåll 3">
            <a:extLst>
              <a:ext uri="{FF2B5EF4-FFF2-40B4-BE49-F238E27FC236}">
                <a16:creationId xmlns:a16="http://schemas.microsoft.com/office/drawing/2014/main" id="{0DE43F21-CA2D-AC4C-8EE8-A77A2B1380CB}"/>
              </a:ext>
            </a:extLst>
          </p:cNvPr>
          <p:cNvSpPr>
            <a:spLocks noGrp="1" noChangeArrowheads="1"/>
          </p:cNvSpPr>
          <p:nvPr>
            <p:ph sz="half" idx="2"/>
          </p:nvPr>
        </p:nvSpPr>
        <p:spPr>
          <a:xfrm>
            <a:off x="5578474" y="1981200"/>
            <a:ext cx="2879725" cy="4114800"/>
          </a:xfrm>
        </p:spPr>
        <p:txBody>
          <a:bodyPr/>
          <a:lstStyle/>
          <a:p>
            <a:pPr algn="r"/>
            <a:r>
              <a:rPr lang="sv-SE" altLang="en-SE" dirty="0" err="1"/>
              <a:t>Patient’s</a:t>
            </a:r>
            <a:r>
              <a:rPr lang="sv-SE" altLang="en-SE" dirty="0"/>
              <a:t> </a:t>
            </a:r>
            <a:r>
              <a:rPr lang="sv-SE" altLang="en-SE" dirty="0" err="1"/>
              <a:t>values</a:t>
            </a:r>
            <a:endParaRPr lang="sv-SE" altLang="en-SE" dirty="0"/>
          </a:p>
          <a:p>
            <a:pPr marL="0" indent="0" algn="r">
              <a:buNone/>
            </a:pPr>
            <a:endParaRPr lang="sv-SE" altLang="en-SE" dirty="0"/>
          </a:p>
          <a:p>
            <a:pPr algn="r"/>
            <a:r>
              <a:rPr lang="sv-SE" altLang="en-SE" dirty="0"/>
              <a:t>Input from relatives</a:t>
            </a:r>
          </a:p>
          <a:p>
            <a:pPr algn="r"/>
            <a:endParaRPr lang="sv-SE" altLang="en-SE" dirty="0"/>
          </a:p>
          <a:p>
            <a:pPr algn="r"/>
            <a:r>
              <a:rPr lang="sv-SE" altLang="en-SE" dirty="0" err="1"/>
              <a:t>Available</a:t>
            </a:r>
            <a:r>
              <a:rPr lang="sv-SE" altLang="en-SE" dirty="0"/>
              <a:t> </a:t>
            </a:r>
            <a:r>
              <a:rPr lang="sv-SE" altLang="en-SE" dirty="0" err="1"/>
              <a:t>resources</a:t>
            </a:r>
            <a:endParaRPr lang="sv-SE" altLang="en-SE" dirty="0"/>
          </a:p>
        </p:txBody>
      </p:sp>
      <p:pic>
        <p:nvPicPr>
          <p:cNvPr id="108548" name="Bildobjekt 4" descr="scales-147219_1280.png">
            <a:extLst>
              <a:ext uri="{FF2B5EF4-FFF2-40B4-BE49-F238E27FC236}">
                <a16:creationId xmlns:a16="http://schemas.microsoft.com/office/drawing/2014/main" id="{1CD637D4-B6DC-DC47-8BD1-EB14C2E941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5875" y="2133600"/>
            <a:ext cx="41306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6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54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54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54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54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854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F1B1850C-9777-144F-33E1-819D4172C5C1}"/>
              </a:ext>
            </a:extLst>
          </p:cNvPr>
          <p:cNvSpPr>
            <a:spLocks noGrp="1" noChangeArrowheads="1"/>
          </p:cNvSpPr>
          <p:nvPr>
            <p:ph type="title"/>
          </p:nvPr>
        </p:nvSpPr>
        <p:spPr/>
        <p:txBody>
          <a:bodyPr/>
          <a:lstStyle/>
          <a:p>
            <a:pPr>
              <a:defRPr/>
            </a:pPr>
            <a:r>
              <a:rPr lang="en-US" dirty="0"/>
              <a:t>Diagnosis &amp; Decision Scenarios</a:t>
            </a:r>
            <a:endParaRPr lang="en-US" dirty="0">
              <a:ea typeface="+mj-ea"/>
              <a:cs typeface="+mj-cs"/>
            </a:endParaRPr>
          </a:p>
        </p:txBody>
      </p:sp>
      <p:sp>
        <p:nvSpPr>
          <p:cNvPr id="421891" name="Rectangle 3">
            <a:extLst>
              <a:ext uri="{FF2B5EF4-FFF2-40B4-BE49-F238E27FC236}">
                <a16:creationId xmlns:a16="http://schemas.microsoft.com/office/drawing/2014/main" id="{58ACA9CE-DA55-C4D7-8353-28E6FF798CFF}"/>
              </a:ext>
            </a:extLst>
          </p:cNvPr>
          <p:cNvSpPr>
            <a:spLocks noGrp="1" noChangeArrowheads="1"/>
          </p:cNvSpPr>
          <p:nvPr>
            <p:ph type="body" sz="half" idx="1"/>
          </p:nvPr>
        </p:nvSpPr>
        <p:spPr>
          <a:xfrm>
            <a:off x="323850" y="1981200"/>
            <a:ext cx="4171950" cy="4114800"/>
          </a:xfrm>
        </p:spPr>
        <p:txBody>
          <a:bodyPr/>
          <a:lstStyle/>
          <a:p>
            <a:pPr marL="76200" indent="0" algn="ctr">
              <a:buNone/>
              <a:defRPr/>
            </a:pPr>
            <a:r>
              <a:rPr lang="en-US" sz="3200" b="1" dirty="0">
                <a:ea typeface="+mn-ea"/>
              </a:rPr>
              <a:t>Data</a:t>
            </a:r>
            <a:endParaRPr lang="en-US" b="1" dirty="0">
              <a:ea typeface="+mn-ea"/>
            </a:endParaRPr>
          </a:p>
          <a:p>
            <a:pPr marL="419100">
              <a:defRPr/>
            </a:pPr>
            <a:r>
              <a:rPr lang="en-US" dirty="0">
                <a:ea typeface="+mn-ea"/>
              </a:rPr>
              <a:t>MAPLES</a:t>
            </a:r>
          </a:p>
          <a:p>
            <a:pPr marL="419100">
              <a:defRPr/>
            </a:pPr>
            <a:r>
              <a:rPr lang="en-US" dirty="0">
                <a:ea typeface="+mn-ea"/>
              </a:rPr>
              <a:t>History</a:t>
            </a:r>
          </a:p>
          <a:p>
            <a:pPr marL="419100">
              <a:defRPr/>
            </a:pPr>
            <a:r>
              <a:rPr lang="en-US" dirty="0">
                <a:ea typeface="+mn-ea"/>
              </a:rPr>
              <a:t>Physical</a:t>
            </a:r>
          </a:p>
          <a:p>
            <a:pPr marL="419100">
              <a:defRPr/>
            </a:pPr>
            <a:r>
              <a:rPr lang="en-US" dirty="0">
                <a:ea typeface="+mn-ea"/>
              </a:rPr>
              <a:t>Bedside Tests</a:t>
            </a:r>
          </a:p>
        </p:txBody>
      </p:sp>
      <p:sp>
        <p:nvSpPr>
          <p:cNvPr id="115715" name="Rectangle 4">
            <a:extLst>
              <a:ext uri="{FF2B5EF4-FFF2-40B4-BE49-F238E27FC236}">
                <a16:creationId xmlns:a16="http://schemas.microsoft.com/office/drawing/2014/main" id="{3FF1664C-817D-E303-3F0F-DA155C3D3106}"/>
              </a:ext>
            </a:extLst>
          </p:cNvPr>
          <p:cNvSpPr>
            <a:spLocks noGrp="1" noChangeArrowheads="1"/>
          </p:cNvSpPr>
          <p:nvPr>
            <p:ph type="body" sz="half" idx="2"/>
          </p:nvPr>
        </p:nvSpPr>
        <p:spPr>
          <a:xfrm>
            <a:off x="4648200" y="1981200"/>
            <a:ext cx="4171950" cy="4114800"/>
          </a:xfrm>
        </p:spPr>
        <p:txBody>
          <a:bodyPr/>
          <a:lstStyle/>
          <a:p>
            <a:pPr algn="ctr">
              <a:buFontTx/>
              <a:buNone/>
            </a:pPr>
            <a:r>
              <a:rPr lang="en-US" altLang="en-SE" sz="3200" b="1" dirty="0"/>
              <a:t>Discussion</a:t>
            </a:r>
            <a:endParaRPr lang="en-US" altLang="en-SE" dirty="0"/>
          </a:p>
          <a:p>
            <a:r>
              <a:rPr lang="en-US" altLang="en-SE" dirty="0"/>
              <a:t>Likelihoods of time-sensitive diagnoses</a:t>
            </a:r>
          </a:p>
          <a:p>
            <a:endParaRPr lang="en-US" altLang="en-SE" dirty="0"/>
          </a:p>
          <a:p>
            <a:r>
              <a:rPr lang="en-US" altLang="en-SE" dirty="0"/>
              <a:t>Decision-making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Bildobjekt 4" descr="Ponzo_illusion.gif">
            <a:extLst>
              <a:ext uri="{FF2B5EF4-FFF2-40B4-BE49-F238E27FC236}">
                <a16:creationId xmlns:a16="http://schemas.microsoft.com/office/drawing/2014/main" id="{28EB922C-DCC1-63FC-3A1C-726FAA7C2B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536575"/>
            <a:ext cx="76517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Bildobjekt 6" descr="B-13-illusion.gif">
            <a:extLst>
              <a:ext uri="{FF2B5EF4-FFF2-40B4-BE49-F238E27FC236}">
                <a16:creationId xmlns:a16="http://schemas.microsoft.com/office/drawing/2014/main" id="{7175DE04-AC68-5183-C45D-90E46E8B2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492896"/>
            <a:ext cx="9005966"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dirty="0"/>
              <a:t>System 2</a:t>
            </a:r>
          </a:p>
        </p:txBody>
      </p:sp>
      <p:sp>
        <p:nvSpPr>
          <p:cNvPr id="4" name="Platshållare för innehåll 3"/>
          <p:cNvSpPr>
            <a:spLocks noGrp="1"/>
          </p:cNvSpPr>
          <p:nvPr>
            <p:ph sz="half" idx="1"/>
          </p:nvPr>
        </p:nvSpPr>
        <p:spPr>
          <a:xfrm>
            <a:off x="5218200" y="2243931"/>
            <a:ext cx="3240000" cy="2370138"/>
          </a:xfrm>
        </p:spPr>
        <p:txBody>
          <a:bodyPr/>
          <a:lstStyle/>
          <a:p>
            <a:r>
              <a:rPr lang="sv-SE" altLang="en-SE" sz="3200" dirty="0" err="1"/>
              <a:t>Conscious</a:t>
            </a:r>
            <a:endParaRPr lang="sv-SE" altLang="en-SE" sz="3200" dirty="0"/>
          </a:p>
          <a:p>
            <a:r>
              <a:rPr lang="sv-SE" altLang="en-SE" sz="3200" dirty="0" err="1"/>
              <a:t>Analytical</a:t>
            </a:r>
            <a:endParaRPr lang="sv-SE" altLang="en-SE" sz="3200" dirty="0"/>
          </a:p>
          <a:p>
            <a:r>
              <a:rPr lang="sv-SE" altLang="en-SE" sz="3200" dirty="0" err="1"/>
              <a:t>Rule-based</a:t>
            </a:r>
            <a:endParaRPr lang="sv-SE" altLang="en-SE" sz="3200" dirty="0"/>
          </a:p>
          <a:p>
            <a:r>
              <a:rPr lang="sv-SE" altLang="en-SE" sz="3200" dirty="0" err="1"/>
              <a:t>Tedious</a:t>
            </a:r>
            <a:endParaRPr lang="sv-SE" altLang="en-SE" sz="3200" dirty="0"/>
          </a:p>
        </p:txBody>
      </p:sp>
      <p:pic>
        <p:nvPicPr>
          <p:cNvPr id="6" name="Bildobjekt 2" descr="Spock.jp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624263"/>
            <a:ext cx="3240000" cy="3960000"/>
          </a:xfrm>
          <a:prstGeom prst="ellipse">
            <a:avLst/>
          </a:prstGeom>
          <a:ln w="63500" cap="rnd">
            <a:solidFill>
              <a:srgbClr val="FF73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64006102"/>
      </p:ext>
    </p:extLst>
  </p:cSld>
  <p:clrMapOvr>
    <a:masterClrMapping/>
  </p:clrMapOvr>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10672</TotalTime>
  <Words>2502</Words>
  <Application>Microsoft Macintosh PowerPoint</Application>
  <PresentationFormat>On-screen Show (4:3)</PresentationFormat>
  <Paragraphs>358</Paragraphs>
  <Slides>62</Slides>
  <Notes>49</Notes>
  <HiddenSlides>13</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62</vt:i4>
      </vt:variant>
    </vt:vector>
  </HeadingPairs>
  <TitlesOfParts>
    <vt:vector size="77" baseType="lpstr">
      <vt:lpstr>ＭＳ Ｐゴシック</vt:lpstr>
      <vt:lpstr>ＭＳ Ｐゴシック</vt:lpstr>
      <vt:lpstr>Arial</vt:lpstr>
      <vt:lpstr>Merriweather Sans</vt:lpstr>
      <vt:lpstr>Tahoma</vt:lpstr>
      <vt:lpstr>Times</vt:lpstr>
      <vt:lpstr>Times New Roman</vt:lpstr>
      <vt:lpstr>Wingdings</vt:lpstr>
      <vt:lpstr>Tom presentation</vt:lpstr>
      <vt:lpstr>1_Tom presentation</vt:lpstr>
      <vt:lpstr>2_Tom presentation</vt:lpstr>
      <vt:lpstr>3_Tom presentation</vt:lpstr>
      <vt:lpstr>4_Tom presentation</vt:lpstr>
      <vt:lpstr>5_Tom presentation</vt:lpstr>
      <vt:lpstr>Diagram</vt:lpstr>
      <vt:lpstr>Diagnosis &amp; Decision-Making</vt:lpstr>
      <vt:lpstr>PowerPoint Presentation</vt:lpstr>
      <vt:lpstr>Diagnostic Errors</vt:lpstr>
      <vt:lpstr>Think of Correct Diagnosis</vt:lpstr>
      <vt:lpstr>PowerPoint Presentation</vt:lpstr>
      <vt:lpstr>System 1</vt:lpstr>
      <vt:lpstr>PowerPoint Presentation</vt:lpstr>
      <vt:lpstr>PowerPoint Presentation</vt:lpstr>
      <vt:lpstr>System 2</vt:lpstr>
      <vt:lpstr>System 2 needs energy</vt:lpstr>
      <vt:lpstr>Deficient Data</vt:lpstr>
      <vt:lpstr>PowerPoint Presentation</vt:lpstr>
      <vt:lpstr>Jumping to conclusions</vt:lpstr>
      <vt:lpstr>Faulty Knowledge</vt:lpstr>
      <vt:lpstr>PowerPoint Presentation</vt:lpstr>
      <vt:lpstr>PowerPoint Presentation</vt:lpstr>
      <vt:lpstr>Deficient Interpretation</vt:lpstr>
      <vt:lpstr>Premature Closure</vt:lpstr>
      <vt:lpstr>Diagnostic Error: Definition Institute of Medicine</vt:lpstr>
      <vt:lpstr>Time-Sensitive Diagnoses</vt:lpstr>
      <vt:lpstr>Time-Sensitive Diagnoses</vt:lpstr>
      <vt:lpstr>PowerPoint Presentation</vt:lpstr>
      <vt:lpstr>Chest Pain</vt:lpstr>
      <vt:lpstr>PowerPoint Presentation</vt:lpstr>
      <vt:lpstr>PowerPoint Presentation</vt:lpstr>
      <vt:lpstr>PowerPoint Presentation</vt:lpstr>
      <vt:lpstr>Diagnostic Error in EM</vt:lpstr>
      <vt:lpstr>Bayes’ Theorem</vt:lpstr>
      <vt:lpstr>Bayes’ Theorem</vt:lpstr>
      <vt:lpstr>Pre-Test Probability</vt:lpstr>
      <vt:lpstr>MAPLES</vt:lpstr>
      <vt:lpstr>Bayes’ Theorem</vt:lpstr>
      <vt:lpstr>PowerPoint Presentation</vt:lpstr>
      <vt:lpstr>PowerPoint Presentation</vt:lpstr>
      <vt:lpstr>Likelihood Ratios</vt:lpstr>
      <vt:lpstr>Likelihood Ratios</vt:lpstr>
      <vt:lpstr>Chest Pain</vt:lpstr>
      <vt:lpstr>PowerPoint Presentation</vt:lpstr>
      <vt:lpstr>Interrelated Likelihoods</vt:lpstr>
      <vt:lpstr>50-year-old with chest pain</vt:lpstr>
      <vt:lpstr>Pain worse with inspiration</vt:lpstr>
      <vt:lpstr>Wells score</vt:lpstr>
      <vt:lpstr>PowerPoint Presentation</vt:lpstr>
      <vt:lpstr>Illness Script</vt:lpstr>
      <vt:lpstr>PowerPoint Presentation</vt:lpstr>
      <vt:lpstr>PowerPoint Presentation</vt:lpstr>
      <vt:lpstr>PowerPoint Presentation</vt:lpstr>
      <vt:lpstr>0       -       1       -       2</vt:lpstr>
      <vt:lpstr>PowerPoint Presentation</vt:lpstr>
      <vt:lpstr>PowerPoint Presentation</vt:lpstr>
      <vt:lpstr>PowerPoint Presentation</vt:lpstr>
      <vt:lpstr>PowerPoint Presentation</vt:lpstr>
      <vt:lpstr>PowerPoint Presentation</vt:lpstr>
      <vt:lpstr>Decision-Making</vt:lpstr>
      <vt:lpstr>Decision-Making</vt:lpstr>
      <vt:lpstr>PowerPoint Presentation</vt:lpstr>
      <vt:lpstr>Test/Treat Thresholds</vt:lpstr>
      <vt:lpstr>Test/Treat Thresholds</vt:lpstr>
      <vt:lpstr>PowerPoint Presentation</vt:lpstr>
      <vt:lpstr>Disposition Thresholds</vt:lpstr>
      <vt:lpstr>Factors Determining Thresholds</vt:lpstr>
      <vt:lpstr>Diagnosis &amp; Decision Scenarios</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1544</cp:revision>
  <cp:lastPrinted>2017-10-19T21:27:52Z</cp:lastPrinted>
  <dcterms:created xsi:type="dcterms:W3CDTF">2004-05-02T18:25:10Z</dcterms:created>
  <dcterms:modified xsi:type="dcterms:W3CDTF">2025-11-20T17:05:54Z</dcterms:modified>
</cp:coreProperties>
</file>